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4" r:id="rId2"/>
    <p:sldId id="256" r:id="rId3"/>
    <p:sldId id="265" r:id="rId4"/>
    <p:sldId id="257" r:id="rId5"/>
    <p:sldId id="259" r:id="rId6"/>
    <p:sldId id="261" r:id="rId7"/>
    <p:sldId id="260" r:id="rId8"/>
    <p:sldId id="262" r:id="rId9"/>
    <p:sldId id="266" r:id="rId10"/>
    <p:sldId id="263" r:id="rId11"/>
    <p:sldId id="267" r:id="rId12"/>
    <p:sldId id="268" r:id="rId13"/>
    <p:sldId id="270" r:id="rId14"/>
    <p:sldId id="271" r:id="rId15"/>
    <p:sldId id="274" r:id="rId16"/>
    <p:sldId id="275" r:id="rId17"/>
    <p:sldId id="276" r:id="rId18"/>
    <p:sldId id="273" r:id="rId19"/>
    <p:sldId id="277" r:id="rId20"/>
    <p:sldId id="269" r:id="rId21"/>
    <p:sldId id="278" r:id="rId22"/>
    <p:sldId id="279" r:id="rId23"/>
    <p:sldId id="285" r:id="rId24"/>
    <p:sldId id="280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2" r:id="rId33"/>
    <p:sldId id="291" r:id="rId34"/>
    <p:sldId id="290" r:id="rId35"/>
    <p:sldId id="293" r:id="rId36"/>
    <p:sldId id="294" r:id="rId37"/>
    <p:sldId id="295" r:id="rId38"/>
    <p:sldId id="296" r:id="rId39"/>
    <p:sldId id="298" r:id="rId40"/>
    <p:sldId id="299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00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篇头" id="{3E0CCB88-D4E3-4C4D-875D-9E88AABE52F6}">
          <p14:sldIdLst>
            <p14:sldId id="264"/>
            <p14:sldId id="256"/>
          </p14:sldIdLst>
        </p14:section>
        <p14:section name="基本概念" id="{3C87237F-6FC8-4315-8715-859E3DF76D5C}">
          <p14:sldIdLst>
            <p14:sldId id="265"/>
            <p14:sldId id="257"/>
            <p14:sldId id="259"/>
            <p14:sldId id="261"/>
            <p14:sldId id="260"/>
            <p14:sldId id="262"/>
          </p14:sldIdLst>
        </p14:section>
        <p14:section name="YOLO系列演进" id="{B7E52214-3546-481F-9CFA-1FC529C72421}">
          <p14:sldIdLst>
            <p14:sldId id="266"/>
            <p14:sldId id="263"/>
            <p14:sldId id="267"/>
            <p14:sldId id="268"/>
            <p14:sldId id="270"/>
            <p14:sldId id="271"/>
            <p14:sldId id="274"/>
            <p14:sldId id="275"/>
            <p14:sldId id="276"/>
            <p14:sldId id="273"/>
            <p14:sldId id="277"/>
            <p14:sldId id="269"/>
            <p14:sldId id="278"/>
            <p14:sldId id="279"/>
            <p14:sldId id="285"/>
            <p14:sldId id="280"/>
            <p14:sldId id="282"/>
            <p14:sldId id="283"/>
            <p14:sldId id="284"/>
            <p14:sldId id="286"/>
            <p14:sldId id="287"/>
            <p14:sldId id="288"/>
            <p14:sldId id="289"/>
            <p14:sldId id="292"/>
            <p14:sldId id="291"/>
            <p14:sldId id="290"/>
            <p14:sldId id="293"/>
            <p14:sldId id="294"/>
            <p14:sldId id="295"/>
            <p14:sldId id="296"/>
            <p14:sldId id="298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F35"/>
    <a:srgbClr val="6DD05C"/>
    <a:srgbClr val="8DB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854" autoAdjust="0"/>
  </p:normalViewPr>
  <p:slideViewPr>
    <p:cSldViewPr snapToGrid="0">
      <p:cViewPr>
        <p:scale>
          <a:sx n="93" d="100"/>
          <a:sy n="93" d="100"/>
        </p:scale>
        <p:origin x="144" y="-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B15F1-C573-433E-95D3-2A16EA7F2F1C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12424-3133-4250-9BB0-D7D02B2060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6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%E9%A2%84%E8%AE%AD%E7%BB%83&amp;spm=1001.2101.3001.7020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57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它的结构很简单，就是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输入图片经过神经网络的变换得到一个输出的张量。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448 x 448 x 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，这里的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resize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是因为全连接层需要传入固定尺寸的输入。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为什么全连接层需要固定尺度的输入呢？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Flatten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拉平。因为权重矩阵固定好了，必须跟权重矩阵匹配不然无法相乘。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经过这些卷积层获得一个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7x7x1024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的特征图。然后全连接层其实是有两层的，第二层的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1470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是为了方便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reshape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成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7 x 7 x 30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的结果。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最后得到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7x7x30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的张量，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表示啥呢？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55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事实上对于每一个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，它会预测两个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，每个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包含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x1 y1 w1 h1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xy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都不是真实的坐标，而是相对于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的位置。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所以一个格子就有两个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包含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个值，所以就会有这样的公式。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S=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图像尺寸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最大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stride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762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我们现在获得了一个输出数据，那么怎么来量化？也就是说怎么判断准不准？那么就会引出损失函数。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dirty="0"/>
              <a:t>我们的数据可以从三个方面进行量化，一个是表达有没有物体、第二个这个物体是什么、第三个这个物体在哪。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第一个，有没有物体，</a:t>
            </a:r>
            <a:r>
              <a:rPr lang="en-US" altLang="zh-CN" b="0" dirty="0"/>
              <a:t>Celli</a:t>
            </a:r>
            <a:r>
              <a:rPr lang="zh-CN" altLang="en-US" b="0" dirty="0"/>
              <a:t>中，</a:t>
            </a:r>
            <a:r>
              <a:rPr lang="en-US" altLang="zh-CN" b="0" dirty="0"/>
              <a:t>sum</a:t>
            </a:r>
            <a:r>
              <a:rPr lang="zh-CN" altLang="en-US" b="0" dirty="0"/>
              <a:t>是有</a:t>
            </a:r>
            <a:r>
              <a:rPr lang="en-US" altLang="zh-CN" b="0" dirty="0"/>
              <a:t>S x S</a:t>
            </a:r>
            <a:r>
              <a:rPr lang="zh-CN" altLang="en-US" b="0" dirty="0"/>
              <a:t>个格子。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如果格子内有物体，则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-apple-system"/>
              </a:rPr>
              <a:t>Pr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( Object )=1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，否则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-apple-system"/>
              </a:rPr>
              <a:t>Pr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( Object )=0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。但是计算机表达出来的是它有多大把握认为这个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-apple-system"/>
              </a:rPr>
              <a:t>bbox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里有物体。</a:t>
            </a:r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它要输出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0-1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之间的数字来表达，但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yolov1 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输出的是从 到−∞到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+∞ 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的任意实数，收敛很慢。</a:t>
            </a:r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第二个，是什么，也是随机输出的，对于网格（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） 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-apple-system"/>
              </a:rPr>
              <a:t>i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，输出一个网格（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）类别数据向量 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Ci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，假设类别有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20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个，对于每个格子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-apple-system"/>
              </a:rPr>
              <a:t>i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，类别数据可以表示为，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-apple-system"/>
              </a:rPr>
              <a:t>cij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表示网格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-apple-system"/>
              </a:rPr>
              <a:t>i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属于类别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j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的数据。</a:t>
            </a:r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它这个不是真实的概率，也是在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−∞到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+∞ 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取得，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使用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softmax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函数进行归一化。但是只有存在物体的情况下才会使用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维数据。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也就是说这里的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p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是条件概率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P(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Class_i|Object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),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当前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bounding box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已经包含物体的条件下给类别的概率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effectLst/>
                <a:latin typeface="-apple-system"/>
              </a:rPr>
              <a:t>20</a:t>
            </a:r>
            <a:r>
              <a:rPr lang="zh-CN" altLang="en-US" b="0" i="0" dirty="0">
                <a:effectLst/>
                <a:latin typeface="-apple-system"/>
              </a:rPr>
              <a:t>个 条件概率 拿出来和 </a:t>
            </a:r>
            <a:r>
              <a:rPr lang="en-US" altLang="zh-CN" b="0" i="0" dirty="0" err="1">
                <a:effectLst/>
                <a:latin typeface="-apple-system"/>
              </a:rPr>
              <a:t>bbox</a:t>
            </a:r>
            <a:r>
              <a:rPr lang="en-US" altLang="zh-CN" b="0" i="0" dirty="0">
                <a:effectLst/>
                <a:latin typeface="-apple-system"/>
              </a:rPr>
              <a:t> </a:t>
            </a:r>
            <a:r>
              <a:rPr lang="zh-CN" altLang="en-US" b="0" i="0" dirty="0">
                <a:effectLst/>
                <a:latin typeface="-apple-system"/>
              </a:rPr>
              <a:t>的 置信度 相乘获得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/>
              <a:t>第三个，在哪里。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第一个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表示模型预测的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bounding box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的横坐标，为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0-1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之间的数。第二个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为标签值。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为什么这里要开根号，而不是像第一项一样直接用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w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呢？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这是为了使得小框对于宽高的拟合损失更加敏感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，就是说对同样的误差，小框产生的误差会更大，即对小框惩罚的更严重。</a:t>
            </a:r>
            <a:endParaRPr lang="en-US" altLang="zh-CN" dirty="0"/>
          </a:p>
          <a:p>
            <a:r>
              <a:rPr lang="zh-CN" altLang="en-US" dirty="0"/>
              <a:t>这边第</a:t>
            </a:r>
            <a:r>
              <a:rPr lang="en-US" altLang="zh-CN" dirty="0" err="1"/>
              <a:t>i</a:t>
            </a:r>
            <a:r>
              <a:rPr lang="zh-CN" altLang="en-US" dirty="0"/>
              <a:t>个</a:t>
            </a:r>
            <a:r>
              <a:rPr lang="en-US" altLang="zh-CN" dirty="0" err="1"/>
              <a:t>gridcell</a:t>
            </a:r>
            <a:r>
              <a:rPr lang="zh-CN" altLang="en-US" dirty="0"/>
              <a:t>是否包含物体，</a:t>
            </a:r>
            <a:r>
              <a:rPr lang="en-US" altLang="zh-CN" dirty="0" err="1"/>
              <a:t>ij</a:t>
            </a:r>
            <a:r>
              <a:rPr lang="zh-CN" altLang="en-US" dirty="0"/>
              <a:t>表示第</a:t>
            </a:r>
            <a:r>
              <a:rPr lang="en-US" altLang="zh-CN" dirty="0" err="1"/>
              <a:t>i</a:t>
            </a:r>
            <a:r>
              <a:rPr lang="zh-CN" altLang="en-US" dirty="0"/>
              <a:t>个</a:t>
            </a:r>
            <a:r>
              <a:rPr lang="en-US" altLang="zh-CN" dirty="0" err="1"/>
              <a:t>gc</a:t>
            </a:r>
            <a:r>
              <a:rPr lang="zh-CN" altLang="en-US" dirty="0"/>
              <a:t>的</a:t>
            </a:r>
            <a:r>
              <a:rPr lang="en-US" altLang="zh-CN" dirty="0"/>
              <a:t>j</a:t>
            </a:r>
            <a:r>
              <a:rPr lang="zh-CN" altLang="en-US" dirty="0"/>
              <a:t>个</a:t>
            </a:r>
            <a:r>
              <a:rPr lang="en-US" altLang="zh-CN" dirty="0" err="1"/>
              <a:t>bbox</a:t>
            </a:r>
            <a:r>
              <a:rPr lang="zh-CN" altLang="en-US" dirty="0"/>
              <a:t>负责预测物体为</a:t>
            </a:r>
            <a:r>
              <a:rPr lang="en-US" altLang="zh-CN" dirty="0"/>
              <a:t>1</a:t>
            </a:r>
            <a:r>
              <a:rPr lang="zh-CN" altLang="en-US" dirty="0"/>
              <a:t>否则为</a:t>
            </a:r>
            <a:r>
              <a:rPr lang="en-US" altLang="zh-CN" dirty="0"/>
              <a:t>0.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78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具体的训练过程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首先拿出了网络结构的前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个卷积层，在其后面加上全局平均池化层和全连接层，在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Iamge-Net1000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个类别的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图像分类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数据集上对主干结构进行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预训练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，并且输入图像的尺寸是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224x224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为啥这里可以用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224 x 224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去预训练？因为加入了全局平均池化层，这样不论输入尺寸是多少，在和最后的全连接层连接时都可以保证相同的神经元数目。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经过上一步的预训练，就已经把主干网络的前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个卷积层给训练好了，前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层的参数已经学到了图片的特征。接下来的步骤本质就是迁移学习，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在训练好的前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层卷积层后加上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层卷积层和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层全连接层，然后在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目标检测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的任务上进行迁移学习。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dirty="0"/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除最后一层采用</a:t>
            </a:r>
            <a:r>
              <a:rPr lang="en-US" altLang="zh-CN" dirty="0" err="1"/>
              <a:t>ReLU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函数外，</a:t>
            </a:r>
            <a:r>
              <a:rPr lang="en-US" altLang="zh-CN" dirty="0"/>
              <a:t>leaky </a:t>
            </a:r>
            <a:r>
              <a:rPr lang="en-US" altLang="zh-CN" dirty="0" err="1"/>
              <a:t>ReLU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相对于</a:t>
            </a:r>
            <a:r>
              <a:rPr lang="en-US" altLang="zh-CN" dirty="0" err="1"/>
              <a:t>ReLU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函数可以解决在输入为负值时的零梯度问题。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88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预测阶段，模型训练好之后要对未知图片进行预测。可以简化为前向推断问题，把流程过一遍得到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7 x 7 x 30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的输入框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然后进入后处理，就是把复杂的预测框筛选过滤只保留一个，过滤掉低置信度和重复的框。（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NMS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每一个预测框有一个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confidence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属性表征其包含物体的概率。但具其体包含的是哪个物体，就需要计算出这个框包含每一类物体的概率。在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YOLOv1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个类别的物体，所以输出结果的后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个值就表示每一个小网格（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）对应每一类物体的概率。一张图片一共生产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7 × 7 × 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个框，但只有一部分框我们认为是真正找到物体的，所以我们还需要使用一些后处理方法，去掉无用的框。</a:t>
            </a:r>
          </a:p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76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将二者相乘就是每个框是每个类别物体的概率。我们通过这个概率即可去掉无用的框，选出真正预测到物体的框。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我们将所有框预测到的概率值按照每一行是一个概率列出来，并逐行处理。例如我们处理第一行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——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所有框关于类别狗的预测概率。我们先将所有小于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0.2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的预测概率置为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，然后将概率值按照降序进行排列，对排序后的概率采用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非极大值抑制（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NMS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）。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48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设置阈值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排序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· 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NMS</a:t>
            </a: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先把第一个和第二个比，把他们的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IOU&gt;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阈值，则把较低的过滤，没超过阈值就留着。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重复以上步骤，第一个和他后面的比，超过阈值的抹去，未超的保留，全部比完后转至第一个之后还有值的概率开始比较，重复以上步骤。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全部比完之后剩余的非０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class score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的就是第一个类别的框了。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48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dirty="0"/>
              <a:t>补充一下测试阶段怎么区分正样本，对于黄框，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这一网格的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objectness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的概率为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1" dirty="0" err="1">
                <a:solidFill>
                  <a:srgbClr val="121212"/>
                </a:solidFill>
                <a:effectLst/>
                <a:latin typeface="-apple-system"/>
              </a:rPr>
              <a:t>Pr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(</a:t>
            </a:r>
            <a:r>
              <a:rPr lang="en-US" altLang="zh-CN" b="0" i="1" dirty="0" err="1">
                <a:solidFill>
                  <a:srgbClr val="121212"/>
                </a:solidFill>
                <a:effectLst/>
                <a:latin typeface="-apple-system"/>
              </a:rPr>
              <a:t>objectness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)=1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就是指正样本候选区域，只和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label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有关，因为</a:t>
            </a:r>
            <a:r>
              <a:rPr lang="en-US" altLang="zh-CN" b="0" i="1" dirty="0" err="1">
                <a:solidFill>
                  <a:srgbClr val="121212"/>
                </a:solidFill>
                <a:effectLst/>
                <a:latin typeface="-apple-system"/>
              </a:rPr>
              <a:t>gt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 box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的中心点落在哪个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grid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，哪个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grid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就是正样本候选区域，也就是</a:t>
            </a:r>
            <a:r>
              <a:rPr lang="en-US" altLang="zh-CN" b="0" i="1" dirty="0" err="1">
                <a:solidFill>
                  <a:srgbClr val="121212"/>
                </a:solidFill>
                <a:effectLst/>
                <a:latin typeface="-apple-system"/>
              </a:rPr>
              <a:t>Pr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(</a:t>
            </a:r>
            <a:r>
              <a:rPr lang="en-US" altLang="zh-CN" b="0" i="1" dirty="0" err="1">
                <a:solidFill>
                  <a:srgbClr val="121212"/>
                </a:solidFill>
                <a:effectLst/>
                <a:latin typeface="-apple-system"/>
              </a:rPr>
              <a:t>objectness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)=1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。正样本候选区域的作用就是告知我们：</a:t>
            </a:r>
            <a:r>
              <a:rPr lang="zh-CN" altLang="en-US" b="1" i="1" dirty="0">
                <a:solidFill>
                  <a:srgbClr val="121212"/>
                </a:solidFill>
                <a:effectLst/>
                <a:latin typeface="-apple-system"/>
              </a:rPr>
              <a:t>该标签的正样本只会来源于此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1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b="0" dirty="0"/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YOLO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一共会输出三个预测，是否有物体的</a:t>
            </a:r>
            <a:r>
              <a:rPr lang="en-US" altLang="zh-CN" b="0" i="1" dirty="0" err="1">
                <a:solidFill>
                  <a:srgbClr val="121212"/>
                </a:solidFill>
                <a:effectLst/>
                <a:latin typeface="-apple-system"/>
              </a:rPr>
              <a:t>objectness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预测、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class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预测和</a:t>
            </a:r>
            <a:r>
              <a:rPr lang="en-US" altLang="zh-CN" b="0" i="1" dirty="0" err="1">
                <a:solidFill>
                  <a:srgbClr val="121212"/>
                </a:solidFill>
                <a:effectLst/>
                <a:latin typeface="-apple-system"/>
              </a:rPr>
              <a:t>bbox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预测。</a:t>
            </a:r>
            <a:endParaRPr lang="en-US" altLang="zh-CN" b="0" i="1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首先，我们计算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score=</a:t>
            </a:r>
            <a:r>
              <a:rPr lang="en-US" altLang="zh-CN" b="0" i="1" dirty="0" err="1">
                <a:solidFill>
                  <a:srgbClr val="121212"/>
                </a:solidFill>
                <a:effectLst/>
                <a:latin typeface="-apple-system"/>
              </a:rPr>
              <a:t>objectness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*class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获得边界框的置信度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confidence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1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999999"/>
                </a:solidFill>
                <a:effectLst/>
                <a:latin typeface="-apple-system"/>
              </a:rPr>
              <a:t>YOLOv1</a:t>
            </a:r>
            <a:r>
              <a:rPr lang="zh-CN" altLang="en-US" b="0" i="0" dirty="0">
                <a:solidFill>
                  <a:srgbClr val="999999"/>
                </a:solidFill>
                <a:effectLst/>
                <a:latin typeface="-apple-system"/>
              </a:rPr>
              <a:t>中给出的测试阶段</a:t>
            </a:r>
            <a:r>
              <a:rPr lang="en-US" altLang="zh-CN" b="0" i="0" dirty="0" err="1">
                <a:solidFill>
                  <a:srgbClr val="999999"/>
                </a:solidFill>
                <a:effectLst/>
                <a:latin typeface="-apple-system"/>
              </a:rPr>
              <a:t>bbox</a:t>
            </a:r>
            <a:r>
              <a:rPr lang="zh-CN" altLang="en-US" b="0" i="0" dirty="0">
                <a:solidFill>
                  <a:srgbClr val="999999"/>
                </a:solidFill>
                <a:effectLst/>
                <a:latin typeface="-apple-system"/>
              </a:rPr>
              <a:t>的置信度计算公式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如图</a:t>
            </a:r>
            <a:endParaRPr lang="en-US" altLang="zh-CN" b="0" i="1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但是，</a:t>
            </a:r>
            <a:r>
              <a:rPr lang="zh-CN" altLang="en-US" b="1" i="1" dirty="0">
                <a:solidFill>
                  <a:srgbClr val="121212"/>
                </a:solidFill>
                <a:effectLst/>
                <a:latin typeface="-apple-system"/>
              </a:rPr>
              <a:t>测试阶段根本就没有真实框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。所以问题就来源于这个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IOU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1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所以这里就是指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YOLO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预测的</a:t>
            </a:r>
            <a:r>
              <a:rPr lang="en-US" altLang="zh-CN" b="0" i="1" dirty="0">
                <a:solidFill>
                  <a:srgbClr val="121212"/>
                </a:solidFill>
                <a:effectLst/>
                <a:latin typeface="-apple-system"/>
              </a:rPr>
              <a:t>object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，它的物理意义就是：</a:t>
            </a:r>
            <a:r>
              <a:rPr lang="zh-CN" altLang="en-US" b="1" i="1" dirty="0">
                <a:solidFill>
                  <a:srgbClr val="121212"/>
                </a:solidFill>
                <a:effectLst/>
                <a:latin typeface="-apple-system"/>
              </a:rPr>
              <a:t>这个</a:t>
            </a:r>
            <a:r>
              <a:rPr lang="en-US" altLang="zh-CN" b="1" i="1" dirty="0">
                <a:solidFill>
                  <a:srgbClr val="121212"/>
                </a:solidFill>
                <a:effectLst/>
                <a:latin typeface="-apple-system"/>
              </a:rPr>
              <a:t>grid cell</a:t>
            </a:r>
            <a:r>
              <a:rPr lang="zh-CN" altLang="en-US" b="1" i="1" dirty="0">
                <a:solidFill>
                  <a:srgbClr val="121212"/>
                </a:solidFill>
                <a:effectLst/>
                <a:latin typeface="-apple-system"/>
              </a:rPr>
              <a:t>是否有物体</a:t>
            </a:r>
            <a:r>
              <a:rPr lang="zh-CN" altLang="en-US" b="0" i="1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1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72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427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1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r>
              <a:rPr lang="zh-CN" altLang="en-US" dirty="0"/>
              <a:t>是一种基于深度学习的</a:t>
            </a:r>
            <a:r>
              <a:rPr lang="en-US" altLang="zh-CN" dirty="0"/>
              <a:t>One-Stage</a:t>
            </a:r>
            <a:r>
              <a:rPr lang="zh-CN" altLang="en-US" dirty="0"/>
              <a:t>目标检测算法，主要思路是直接通过卷积神经网络提取特征，预测目标分类与定位。</a:t>
            </a:r>
            <a:endParaRPr lang="en-US" altLang="zh-CN" dirty="0"/>
          </a:p>
          <a:p>
            <a:r>
              <a:rPr lang="zh-CN" altLang="en-US" dirty="0"/>
              <a:t>我们给一张输入图像，最后输出一个框，实际上我们只需要左上角的</a:t>
            </a:r>
            <a:r>
              <a:rPr lang="en-US" altLang="zh-CN" dirty="0"/>
              <a:t>x1 y1 </a:t>
            </a:r>
            <a:r>
              <a:rPr lang="zh-CN" altLang="en-US" dirty="0"/>
              <a:t>左下角</a:t>
            </a:r>
            <a:r>
              <a:rPr lang="en-US" altLang="zh-CN" dirty="0"/>
              <a:t>x2 y2 </a:t>
            </a:r>
            <a:r>
              <a:rPr lang="zh-CN" altLang="en-US" dirty="0"/>
              <a:t>坐标，相对来说我得到了四个预测结果，这就类似于一个回归问题。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one-stage</a:t>
            </a:r>
            <a:r>
              <a:rPr lang="zh-CN" altLang="en-US" dirty="0"/>
              <a:t>网络里用一个</a:t>
            </a:r>
            <a:r>
              <a:rPr lang="en-US" altLang="zh-CN" dirty="0"/>
              <a:t>CNN</a:t>
            </a:r>
            <a:r>
              <a:rPr lang="zh-CN" altLang="en-US" dirty="0"/>
              <a:t>网络去获得特征然后做回归就够了。</a:t>
            </a:r>
            <a:endParaRPr lang="en-US" altLang="zh-CN" dirty="0"/>
          </a:p>
          <a:p>
            <a:r>
              <a:rPr lang="zh-CN" altLang="en-US" dirty="0"/>
              <a:t>它比</a:t>
            </a:r>
            <a:r>
              <a:rPr lang="en-US" altLang="zh-CN" dirty="0"/>
              <a:t>two-stage</a:t>
            </a:r>
            <a:r>
              <a:rPr lang="zh-CN" altLang="en-US" dirty="0"/>
              <a:t>少了一个</a:t>
            </a:r>
            <a:r>
              <a:rPr lang="en-US" altLang="zh-CN" dirty="0" err="1"/>
              <a:t>rpn</a:t>
            </a:r>
            <a:r>
              <a:rPr lang="zh-CN" altLang="en-US" dirty="0"/>
              <a:t>也就是区域建议网络。就是说</a:t>
            </a:r>
            <a:r>
              <a:rPr lang="en-US" altLang="zh-CN" dirty="0"/>
              <a:t>faster </a:t>
            </a:r>
            <a:r>
              <a:rPr lang="en-US" altLang="zh-CN" dirty="0" err="1"/>
              <a:t>rcnn</a:t>
            </a:r>
            <a:r>
              <a:rPr lang="zh-CN" altLang="en-US" dirty="0"/>
              <a:t>需要检测任务去得到一些坐标值，但是多做了一个预选操作，再从预选的结果中得到最终的结果。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111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输入端做的改进是多尺度训练和高分辨率分类器，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Multi-Scale Training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每隔几次迭代就改变网络，而不是固定输入图像的大小。每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批次我们的网络随机选择一个新的图像尺寸大小。这种机制迫使网络学会在各种输入维度上进行良好的预测。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高分辨率分类器是因为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的时候是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224 x 224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imageNet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上训练，检测的时候用的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448 x 448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，那么网络就得切换分辨率。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224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训练一会儿，再在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448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的图像分类数据上训练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epoch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，再在目标检测数据集上进行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均值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标准差，把它变为以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为均值标准差为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的分布。每个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都会求均值和标准差，最后总的均值就用训练阶段很多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的均值的期望。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+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是为了防止这个分母为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一般是在线性层后面激活函数的前面，加快收敛，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正则化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是通过对学习算法的修改，如在原约束函数上添加额外的约束和惩罚，改善模型在测试集上的表现，达到减少泛化误差、提高模型泛化能力的目的的技术。</a:t>
            </a:r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那么这个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passthrough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是啥呢，简单来说它是将多张特征图在通道维度进行拼接，目的是使用更高分辨率的特征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18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具体来说就是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把浅层的网络拆分成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份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一路就进行正常的下采样也好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也好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把这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个结果在通道维度上面进行拼接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最后这个结果就包含底层的细粒度信息和高层的信息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81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YOLO V1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的时候它并没有对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bounding Box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进行长宽限制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无论是这个高瘦的人还是这个矮胖的车都是由这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bounding Box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去预测的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yolov2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给他一个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先验的参考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，这样可以避免大的变化，只学习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若干偏移量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。因此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 box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也叫先验框。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每一个预测框只需要知道它相对于这个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的偏移量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就可以了。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v2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中把一张图片分成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13x13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grid cell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每一个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cell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，每个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对应一个预测框，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预测框只需要预测出它相对于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的偏移量即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他还是一个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One stage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的模型，因为它输入图片输出张量，目标检测结果都包含在张量里面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417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那么这边又会有一个问题为什么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的个数是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的长宽比怎么指定？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手工选定的方法毕竟比较耗时耗力，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作者对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voc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Coco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数据集进行了长宽比的聚类，不同的聚类中心对应着不同的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，聚类中心越多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能覆盖的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就越大，但是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越多模型就会变得越复杂，所以作者为了折中选择了五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基于训练集中所有目标的边界框用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聚类的方法获得相应的先验框。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08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在换上了新的先验框后，作者又对边界框的预测方法做了相应的调整。</a:t>
            </a:r>
            <a:endParaRPr lang="en-US" altLang="zh-CN" sz="2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首先，对每一个边界框，</a:t>
            </a:r>
            <a:r>
              <a:rPr lang="en-US" altLang="zh-CN" sz="2800" b="0" i="0" dirty="0">
                <a:solidFill>
                  <a:srgbClr val="121212"/>
                </a:solidFill>
                <a:effectLst/>
                <a:latin typeface="-apple-system"/>
              </a:rPr>
              <a:t>YOLO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仍旧去学习中心点偏移量</a:t>
            </a:r>
            <a:r>
              <a:rPr lang="en-US" altLang="zh-CN" sz="2800" b="0" i="0" dirty="0" err="1">
                <a:solidFill>
                  <a:srgbClr val="121212"/>
                </a:solidFill>
                <a:effectLst/>
                <a:latin typeface="-apple-system"/>
              </a:rPr>
              <a:t>tx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和 </a:t>
            </a:r>
            <a:r>
              <a:rPr lang="en-US" altLang="zh-CN" sz="2800" b="0" i="0" dirty="0">
                <a:solidFill>
                  <a:srgbClr val="121212"/>
                </a:solidFill>
                <a:effectLst/>
                <a:latin typeface="-apple-system"/>
              </a:rPr>
              <a:t>ty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sz="2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sz="2800" b="0" i="0" dirty="0">
                <a:solidFill>
                  <a:srgbClr val="121212"/>
                </a:solidFill>
                <a:effectLst/>
                <a:latin typeface="-apple-system"/>
              </a:rPr>
              <a:t>YOLOv1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时，直接使用线性函数输出，这显然是有问题的，在训练初期，模型很有可能会输出数值极大的中心点偏移量，导致训练不稳定甚至发散。作者使用</a:t>
            </a:r>
            <a:r>
              <a:rPr lang="en-US" altLang="zh-CN" sz="2800" b="0" i="0" dirty="0">
                <a:solidFill>
                  <a:srgbClr val="121212"/>
                </a:solidFill>
                <a:effectLst/>
                <a:latin typeface="-apple-system"/>
              </a:rPr>
              <a:t>sigmoid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函数使得网络对偏移量的预测是处在</a:t>
            </a:r>
            <a:r>
              <a:rPr lang="en-US" altLang="zh-CN" sz="2800" b="0" i="0" dirty="0">
                <a:solidFill>
                  <a:srgbClr val="121212"/>
                </a:solidFill>
                <a:effectLst/>
                <a:latin typeface="-apple-system"/>
              </a:rPr>
              <a:t>01</a:t>
            </a: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范围中。</a:t>
            </a:r>
            <a:endParaRPr lang="en-US" altLang="zh-CN" sz="2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其次，对每一个边界框，由于有了边界框的尺寸先验信息，故网络不必再去学习整个边界框的宽高了。</a:t>
            </a:r>
            <a:endParaRPr lang="en-US" altLang="zh-CN" sz="2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所以这个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pw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是先验框的宽高。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Cx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cy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grid cell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左上角相对于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 map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左上角的距离。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相应的，损失函数也变成了这样。首先遍历所有的预测框，遍历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13x13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grid cell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遍历了所有的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第一部分是</a:t>
            </a:r>
            <a:r>
              <a:rPr lang="zh-CN" altLang="en-US" sz="2800" b="0" i="0" dirty="0">
                <a:effectLst/>
                <a:latin typeface="-apple-system"/>
              </a:rPr>
              <a:t>计算</a:t>
            </a:r>
            <a:r>
              <a:rPr lang="en-US" altLang="zh-CN" sz="2800" b="0" i="0" dirty="0">
                <a:effectLst/>
                <a:latin typeface="-apple-system"/>
              </a:rPr>
              <a:t>background</a:t>
            </a:r>
            <a:r>
              <a:rPr lang="zh-CN" altLang="en-US" sz="2800" b="0" i="0" dirty="0">
                <a:effectLst/>
                <a:latin typeface="-apple-system"/>
              </a:rPr>
              <a:t>的置信度误差，但是用哪些预测框来预测背景呢？</a:t>
            </a:r>
            <a:endParaRPr lang="en-US" altLang="zh-CN" sz="2800" b="0" i="0" dirty="0">
              <a:effectLst/>
              <a:latin typeface="-apple-system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dirty="0">
                <a:effectLst/>
                <a:latin typeface="-apple-system"/>
              </a:rPr>
              <a:t>这里需要计算各个预测框和所有的</a:t>
            </a:r>
            <a:r>
              <a:rPr lang="en-US" altLang="zh-CN" sz="2800" b="0" i="0" dirty="0">
                <a:effectLst/>
                <a:latin typeface="-apple-system"/>
              </a:rPr>
              <a:t>ground truth</a:t>
            </a:r>
            <a:r>
              <a:rPr lang="zh-CN" altLang="en-US" sz="2800" b="0" i="0" dirty="0">
                <a:effectLst/>
                <a:latin typeface="-apple-system"/>
              </a:rPr>
              <a:t>之间的</a:t>
            </a:r>
            <a:r>
              <a:rPr lang="en-US" altLang="zh-CN" sz="2800" b="0" i="0" dirty="0">
                <a:effectLst/>
                <a:latin typeface="-apple-system"/>
              </a:rPr>
              <a:t>IOU</a:t>
            </a:r>
            <a:r>
              <a:rPr lang="zh-CN" altLang="en-US" sz="2800" b="0" i="0" dirty="0">
                <a:effectLst/>
                <a:latin typeface="-apple-system"/>
              </a:rPr>
              <a:t>值，并且取最大值记作</a:t>
            </a:r>
            <a:r>
              <a:rPr lang="en-US" altLang="zh-CN" sz="2800" b="0" i="0" dirty="0" err="1">
                <a:effectLst/>
                <a:latin typeface="-apple-system"/>
              </a:rPr>
              <a:t>MaxIOU</a:t>
            </a:r>
            <a:r>
              <a:rPr lang="zh-CN" altLang="en-US" sz="2800" b="0" i="0" dirty="0">
                <a:effectLst/>
                <a:latin typeface="-apple-system"/>
              </a:rPr>
              <a:t>，如果该值小于一定的阈值，</a:t>
            </a:r>
            <a:r>
              <a:rPr lang="en-US" altLang="zh-CN" sz="2800" b="0" i="0" dirty="0">
                <a:effectLst/>
                <a:latin typeface="-apple-system"/>
              </a:rPr>
              <a:t>0.6</a:t>
            </a:r>
            <a:r>
              <a:rPr lang="zh-CN" altLang="en-US" sz="2800" b="0" i="0" dirty="0">
                <a:effectLst/>
                <a:latin typeface="-apple-system"/>
              </a:rPr>
              <a:t>，那么这个预测框就标记为</a:t>
            </a:r>
            <a:r>
              <a:rPr lang="en-US" altLang="zh-CN" sz="2800" b="0" i="0" dirty="0">
                <a:effectLst/>
                <a:latin typeface="-apple-system"/>
              </a:rPr>
              <a:t>background</a:t>
            </a:r>
            <a:r>
              <a:rPr lang="zh-CN" altLang="en-US" sz="2800" b="0" i="0" dirty="0">
                <a:effectLst/>
                <a:latin typeface="-apple-system"/>
              </a:rPr>
              <a:t>。</a:t>
            </a:r>
            <a:endParaRPr lang="en-US" altLang="zh-CN" sz="2800" b="0" i="0" dirty="0">
              <a:effectLst/>
              <a:latin typeface="-apple-system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第一项是这个预测框是否与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小于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0.6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这边的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框中心点重合就是只看形状不看位置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0-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预测框置信度），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就是它的标签，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第二项是模型训练早期，要让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的坐标和预测框的坐标尽可能接近。为了让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tx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tw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更稳定。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第三项是对于预测框负责预测物体，一个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分配一个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最大对应的预测框负责预测物体。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让标注框与预测框位置尽可能重合，第二个，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就是标签，，第三项是标注框的类别和预测框的类别，都是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维向量，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逐元素做差平方再求和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这里补充一下正负样本的理解，这也是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yolov1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v2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的区别所在，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对于正样本：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v1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是选择两个预测框与真实框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最大的那个，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v2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anchor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，做法是：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计算当前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cell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中的所有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Anchor 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与 当前标注框的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IOU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，选择最大的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IOU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的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Anchor 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对应的 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预测框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 作为正样本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, 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并且计算该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IOU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endParaRPr lang="en-US" altLang="zh-CN" sz="28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kern="100" dirty="0">
                <a:solidFill>
                  <a:srgbClr val="4D4D4D"/>
                </a:solidFill>
                <a:effectLst/>
                <a:latin typeface="-apple-system"/>
                <a:ea typeface="等线" panose="02010600030101010101" pitchFamily="2" charset="-122"/>
                <a:cs typeface="Times New Roman" panose="02020603050405020304" pitchFamily="18" charset="0"/>
              </a:rPr>
              <a:t>对于负样本：</a:t>
            </a:r>
            <a:endParaRPr lang="en-US" altLang="zh-CN" sz="2800" b="0" i="0" kern="100" dirty="0">
              <a:solidFill>
                <a:srgbClr val="4D4D4D"/>
              </a:solidFill>
              <a:effectLst/>
              <a:latin typeface="-apple-system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v2 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先计算当前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cell 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中 每个 预测框与 所有 标注框 的 最大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IOU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，若每个最大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IOU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小于等于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0.6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，那么设置为负样本。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83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60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V1</a:t>
            </a:r>
            <a:r>
              <a:rPr lang="zh-CN" altLang="en-US" dirty="0"/>
              <a:t>和</a:t>
            </a:r>
            <a:r>
              <a:rPr lang="en-US" altLang="zh-CN" dirty="0"/>
              <a:t>v2</a:t>
            </a:r>
            <a:r>
              <a:rPr lang="zh-CN" altLang="en-US" dirty="0"/>
              <a:t>对小目标检测性能较差</a:t>
            </a:r>
            <a:endParaRPr lang="en-US" altLang="zh-CN" dirty="0"/>
          </a:p>
          <a:p>
            <a:r>
              <a:rPr lang="en-US" altLang="zh-CN" dirty="0"/>
              <a:t>V3-spp</a:t>
            </a:r>
            <a:r>
              <a:rPr lang="zh-CN" altLang="en-US" dirty="0"/>
              <a:t>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381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Input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方面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spp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版是使用了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Mosaic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数据增强，使用多张图片拼接进行增强。增加数据的多样性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Backbone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方面使用了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DarkNet-53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53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层卷积，把池化层也给删掉了，添加了残差网络中的残差连结结构，以提升网络的性能。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Neck: FPN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的思想，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增加较少计算量的前提下融合低分辨率，语义信息较强的特征图，和高分辨率，语义信息较弱但空间信息丰富的特征图。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以支持后面的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Head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侧采用多尺度来对不同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size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的目标进行检测。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SPP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的话是我看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yolov3-spp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版的里面在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Darknet-53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和预测特征图之后加了一个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spp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模块，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输出会输出三个尺度的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Feature Map 13 x 13 x 255 26 x 26 x 255 52 x 52 x 255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Head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上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SC-Regular"/>
              </a:rPr>
              <a:t>引入了多尺度检测逻辑和多标签分类思想，优化了损失函数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PingFangSC-Regular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Head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侧将用于单标签分类的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SC-Regular"/>
              </a:rPr>
              <a:t>Softmax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分类器改成多个独立的用于多标签分类的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Logistic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分类器，取消了类别之间的互斥，可以使网络更加灵活。</a:t>
            </a:r>
            <a:endParaRPr lang="en-US" altLang="zh-CN" b="0" i="0" dirty="0">
              <a:solidFill>
                <a:srgbClr val="333333"/>
              </a:solidFill>
              <a:effectLst/>
              <a:latin typeface="PingFangSC-Regular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Logistic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分类器主要用到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Sigmoid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函数，可以将输入约束在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的范围内，</a:t>
            </a:r>
            <a:endParaRPr lang="en-US" altLang="zh-CN" b="0" i="0" dirty="0">
              <a:solidFill>
                <a:srgbClr val="333333"/>
              </a:solidFill>
              <a:effectLst/>
              <a:latin typeface="PingFangSC-Regular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当一张图像经过特征提取后的某一检测框类别置信度经过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sigmoid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函数约束后如果大于设定的阈值，就表示该检测框负责的物体属于该类别。</a:t>
            </a:r>
            <a:endParaRPr lang="en-US" altLang="zh-CN" b="0" i="0" dirty="0">
              <a:solidFill>
                <a:srgbClr val="333333"/>
              </a:solidFill>
              <a:effectLst/>
              <a:latin typeface="PingFangSC-Regular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649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concatenate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的是四个输出，一个是直接从输入接到输出，另外三个是经过最大池化下采样得到的。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因此深度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 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，变为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16 x 16 x 2048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。问题：为什么只在第一个预测特征层之前接入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SPP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结构呢？因为只添加一个就够了，加很多会提高推理速度。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215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损失函数，第一项正样本坐标，老样子，后面那一项是为了惩罚小框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第二项，正样本置信度和类别，这个时候正样本置信度标签就变成了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v1v2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，这里就是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然后是正样本的类别，这里它不再用回归问题的损失函数了，这里用的是二元交叉熵损失函数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第三项负样本的置信度，负样本置信度标签为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v1v2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都一样。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17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r>
              <a:rPr lang="zh-CN" altLang="en-US" dirty="0"/>
              <a:t>系列的论文里用图件表明该</a:t>
            </a:r>
            <a:r>
              <a:rPr lang="en-US" altLang="zh-CN" dirty="0"/>
              <a:t>version</a:t>
            </a:r>
            <a:r>
              <a:rPr lang="zh-CN" altLang="en-US" dirty="0"/>
              <a:t>对上一个</a:t>
            </a:r>
            <a:r>
              <a:rPr lang="en-US" altLang="zh-CN" dirty="0"/>
              <a:t>version</a:t>
            </a:r>
            <a:r>
              <a:rPr lang="zh-CN" altLang="en-US" dirty="0"/>
              <a:t>有怎样的提高，这个指标叫</a:t>
            </a:r>
            <a:r>
              <a:rPr lang="en-US" altLang="zh-CN" dirty="0"/>
              <a:t>mAP</a:t>
            </a:r>
            <a:r>
              <a:rPr lang="zh-CN" altLang="en-US" dirty="0"/>
              <a:t>平均精度均值，很显然它于</a:t>
            </a:r>
            <a:r>
              <a:rPr lang="en-US" altLang="zh-CN" dirty="0"/>
              <a:t>AP</a:t>
            </a:r>
            <a:r>
              <a:rPr lang="zh-CN" altLang="en-US" dirty="0"/>
              <a:t>有关，那么它是怎么计算的？</a:t>
            </a:r>
            <a:endParaRPr lang="en-US" altLang="zh-CN" dirty="0"/>
          </a:p>
          <a:p>
            <a:r>
              <a:rPr lang="zh-CN" altLang="en-US" dirty="0"/>
              <a:t>预测可以分为四种情况，根据实际值和预测值有</a:t>
            </a:r>
            <a:r>
              <a:rPr lang="en-US" altLang="zh-CN" dirty="0"/>
              <a:t>TP FP FN TN</a:t>
            </a:r>
            <a:r>
              <a:rPr lang="zh-CN" altLang="en-US" dirty="0"/>
              <a:t>四种情况。</a:t>
            </a:r>
            <a:endParaRPr lang="en-US" altLang="zh-CN" dirty="0"/>
          </a:p>
          <a:p>
            <a:r>
              <a:rPr lang="zh-CN" altLang="en-US" dirty="0"/>
              <a:t>精度，表示预测为正中实际为正的比例，模型预测的所有目标中预测正确的比例。</a:t>
            </a:r>
            <a:endParaRPr lang="en-US" altLang="zh-CN" dirty="0"/>
          </a:p>
          <a:p>
            <a:r>
              <a:rPr lang="zh-CN" altLang="en-US" dirty="0"/>
              <a:t>召回率，表示实际为正中预测为正的比例，真实目标中模型预测正确的比例。</a:t>
            </a:r>
            <a:endParaRPr lang="en-US" altLang="zh-CN" dirty="0"/>
          </a:p>
          <a:p>
            <a:r>
              <a:rPr lang="zh-CN" altLang="en-US" dirty="0"/>
              <a:t>如果从猫咖（人</a:t>
            </a:r>
            <a:r>
              <a:rPr lang="en-US" altLang="zh-CN" dirty="0"/>
              <a:t>+</a:t>
            </a:r>
            <a:r>
              <a:rPr lang="zh-CN" altLang="en-US" dirty="0"/>
              <a:t>猫）里检测猫，我检测出的这堆猫中真的是猫的比例；召回率表示猫咖里的猫有多少被我成功检测出来</a:t>
            </a:r>
            <a:endParaRPr lang="en-US" altLang="zh-CN" dirty="0"/>
          </a:p>
          <a:p>
            <a:r>
              <a:rPr lang="en-US" altLang="zh-CN" dirty="0"/>
              <a:t>AP</a:t>
            </a:r>
            <a:r>
              <a:rPr lang="zh-CN" altLang="en-US" dirty="0"/>
              <a:t>，</a:t>
            </a:r>
            <a:r>
              <a:rPr lang="en-US" altLang="zh-CN" dirty="0"/>
              <a:t>P-R</a:t>
            </a:r>
            <a:r>
              <a:rPr lang="zh-CN" altLang="en-US" dirty="0"/>
              <a:t>曲线下的面积</a:t>
            </a:r>
            <a:endParaRPr lang="en-US" altLang="zh-CN" dirty="0"/>
          </a:p>
          <a:p>
            <a:r>
              <a:rPr lang="en-US" altLang="zh-CN" dirty="0"/>
              <a:t>mAP</a:t>
            </a:r>
            <a:r>
              <a:rPr lang="zh-CN" altLang="en-US" dirty="0"/>
              <a:t>，各类别</a:t>
            </a:r>
            <a:r>
              <a:rPr lang="en-US" altLang="zh-CN" dirty="0"/>
              <a:t>AP</a:t>
            </a:r>
            <a:r>
              <a:rPr lang="zh-CN" altLang="en-US" dirty="0"/>
              <a:t>的均值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97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Spp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版里对定位损失做了一些改进，之前就是插值平方，但是对于这三个预测框，明显最后一个效果更好，但是他们的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损失都是一样的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所以引入了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IoU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loss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IoU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Loss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有个问题，在真实框与预测框不重合的时候分子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=0 loss =0</a:t>
            </a: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绿色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真实目标边界框 红色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预测目标边界框 蓝色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-$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A^c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$ u-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绿红并集。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然后作者又发现前面两个的缺点：收敛慢、回归不精确。第一行：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GIoU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训练网络，让预测（蓝色框）尽可能回归到真实目标边界框（绿框）那里去，黑色代表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anchor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，直到迭代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400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步才勉强重合，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DIoU120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步就够了。右边这个图，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GIOUloss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都一样，所以也不能很好地表达关系。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于是就提出了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DIOU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表示真实框（绿框）和预测框（黑框）之间的欧氏距离。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表示中心坐标。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两个中心的距离，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最小外接矩形的对角线长度。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重合在一起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d=0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，就等于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，等于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，无穷远的时候趋近于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所以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0-1=-1</a:t>
            </a: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然后作者又认为一个优秀的回归定位损失要考虑三个方面，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DIOU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没考虑长宽比，于是又加了一个因子。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Spp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版里还又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focal loss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的部分，本身是为了解决正负样本不均衡的问题，但是在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里效果不大。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可以看作是一个损失函数，它使容易分类的样本权重降低，而对难分类的样本权重增加。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的损失函数，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的思想差不多，这个图片能更好地反应损失函数的设计所以拿过来用下。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一个</a:t>
            </a:r>
            <a:r>
              <a:rPr lang="en-US" altLang="zh-CN" b="1" i="0" dirty="0" err="1">
                <a:solidFill>
                  <a:srgbClr val="4F4F4F"/>
                </a:solidFill>
                <a:effectLst/>
                <a:latin typeface="PingFang SC"/>
              </a:rPr>
              <a:t>gt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只分配给一个最高</a:t>
            </a:r>
            <a:r>
              <a:rPr lang="en-US" altLang="zh-CN" b="1" i="0" dirty="0" err="1">
                <a:solidFill>
                  <a:srgbClr val="4F4F4F"/>
                </a:solidFill>
                <a:effectLst/>
                <a:latin typeface="PingFang SC"/>
              </a:rPr>
              <a:t>iou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的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anchor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，对于那些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IOU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不是最高，但高于阈值的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anchor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是忽略的，对于小于阈值的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anchor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只有</a:t>
            </a:r>
            <a:r>
              <a:rPr lang="en-US" altLang="zh-CN" b="1" i="0" dirty="0" err="1">
                <a:solidFill>
                  <a:srgbClr val="4F4F4F"/>
                </a:solidFill>
                <a:effectLst/>
                <a:latin typeface="PingFang SC"/>
              </a:rPr>
              <a:t>objectness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 loss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，这个方法筛除了很多预测框，而 </a:t>
            </a:r>
            <a:r>
              <a:rPr lang="en-US" altLang="zh-CN" b="1" i="0" dirty="0" err="1">
                <a:solidFill>
                  <a:srgbClr val="4F4F4F"/>
                </a:solidFill>
                <a:effectLst/>
                <a:latin typeface="PingFang SC"/>
              </a:rPr>
              <a:t>objectness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PingFang SC"/>
              </a:rPr>
              <a:t> loss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只是很小的一部分；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PingFang SC"/>
              </a:rPr>
              <a:t>计算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PingFang SC"/>
              </a:rPr>
              <a:t>loss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PingFang SC"/>
              </a:rPr>
              <a:t>的时候，统计的是那些已经和</a:t>
            </a:r>
            <a:r>
              <a:rPr lang="en-US" altLang="zh-CN" b="0" i="0" dirty="0" err="1">
                <a:solidFill>
                  <a:srgbClr val="4F4F4F"/>
                </a:solidFill>
                <a:effectLst/>
                <a:latin typeface="PingFang SC"/>
              </a:rPr>
              <a:t>gt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PingFang SC"/>
              </a:rPr>
              <a:t>匹配上的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PingFang SC"/>
              </a:rPr>
              <a:t>loss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PingFang SC"/>
              </a:rPr>
              <a:t>，其实这就是解决正负样本不均衡的一个办法。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4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训练过程中会输出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个尺度的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10647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个预测框，分别对应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10647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个标签。那么在训练的时候就让每一个框的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个数和标签进行拟合，用损失函数进行训练，迭代更新卷积层中的权重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测试过程输入，获取三个尺度的特征，解析，进行置信度阈值和非极大值抑制。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558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88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v4</a:t>
            </a:r>
            <a:r>
              <a:rPr lang="zh-CN" altLang="en-US" dirty="0"/>
              <a:t>，很乱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721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Input: Mosaic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利用四张图片，分别对四张图片进行翻转、缩放、色域变化等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CutMix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SC-Regular"/>
              </a:rPr>
              <a:t>CutMix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则是在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Cutout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的基础上对置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的像素区域随机填充其他图像的部分像素值，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label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则按同等比例进行分配。</a:t>
            </a:r>
            <a:endParaRPr lang="en-US" altLang="zh-CN" b="0" i="0" dirty="0">
              <a:solidFill>
                <a:srgbClr val="333333"/>
              </a:solidFill>
              <a:effectLst/>
              <a:latin typeface="PingFangSC-Regular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Backbone: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加了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CSP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原输入分成两个分支，分别进行卷积操作，学习到更多特征。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五层残差网络</a:t>
            </a:r>
            <a:r>
              <a:rPr lang="en-US" altLang="zh-CN" b="1" i="0" dirty="0" err="1">
                <a:solidFill>
                  <a:srgbClr val="4D4D4D"/>
                </a:solidFill>
                <a:effectLst/>
                <a:latin typeface="-apple-system"/>
              </a:rPr>
              <a:t>resblock_body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组成，其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主要功能是提取图像数据的特征信息。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Neck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SPP+PAN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SPP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代替了卷积层后的常规池化层，能获取多尺度特征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这边有一个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PAN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结构，把高层的语义信息往低层进行融合，然后又把低层的语义信息往高层进行融合。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Head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侧还是延续了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yolov3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的架构，得到输出之后，与真实数据标注相比较，计算出损失函数。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SC-Regular"/>
              </a:rPr>
              <a:t>引入了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PingFangSC-Regular"/>
              </a:rPr>
              <a:t>CIOU Loss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这边有一些优化策略，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59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YOLOv3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中，边界框的中心点回归公式如图，但是对于极端情况：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如果物体的中心点恰好落在网格的右边界时，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sigma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输出为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，但是输入正无穷才可以。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所以为了解决这个问题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了一个大于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的系数，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scalexy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5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之前匹配正样本时是用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和每一个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anchor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模板进行匹配，计算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yolov3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中是选择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最大的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anchor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作为正样本，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如果有多个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&gt;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阈值的就都选为正样本。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的话差不多，之前也是选定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at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，阈值，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映射到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。但是对于红色这个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旁边两个也会被选为正样本。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原因是经过敏感度的优化，网络预测相对于左上角的偏移量相对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0-1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缩放到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-0.5-1.5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之间，所以上面这个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轴方向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 0.5 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轴方向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&lt;1.5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，左边的同理。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这两步就能扩充正样本。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其他都是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tricks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了什么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bag of freebies bag of special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用到再去了解吧。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54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986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V5</a:t>
            </a:r>
            <a:r>
              <a:rPr lang="zh-CN" altLang="en-US" dirty="0"/>
              <a:t>，还是从网络结构 数据增强 训练策略 其他损失计算 平衡损失 消除</a:t>
            </a:r>
            <a:r>
              <a:rPr lang="en-US" altLang="zh-CN" dirty="0"/>
              <a:t>Grid</a:t>
            </a:r>
            <a:r>
              <a:rPr lang="zh-CN" altLang="en-US" dirty="0"/>
              <a:t>敏感度 匹配正样本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104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Input: Mosaic, Copy paste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（不同图像中的物体扣下来复制粘贴一下）自适应图片缩放，一开始需要对图片统一缩放到一个标准尺寸，再送入检测网络中。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缩放填充后，这个黑边如果比较多，信息冗余，影响推理速度。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Yolov5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是对原始图像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自适应的添加最少的黑边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步骤是先计算缩放比例、再计算缩放尺寸、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计算黑边填充数值。取余数再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/2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，这里我没有看懂为啥会这样。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Backbone: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使用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Focus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结构，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v5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新增的，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yolov5s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为例，原始的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640 × 640 × 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，采用切片操作，先变成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320 × 320 × 12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的特征图，再经过一次卷积操作，最终变成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320 × 320 × 32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的特征图。都是从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计算量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参数量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出发。但是在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6.1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版本之后给替换成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6x6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的普通卷积层了。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Neck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SPPF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结构，串行地依次进过，计算量会减少。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PAN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模块进行融合后，将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YOLOv4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中使用的常规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CBL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模块替换成借鉴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SC-Regular"/>
              </a:rPr>
              <a:t>CSPnet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设计的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CSP_v5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结构，加强网络特征融合的能力。</a:t>
            </a:r>
            <a:endParaRPr lang="en-US" altLang="zh-CN" b="0" i="0" dirty="0">
              <a:solidFill>
                <a:srgbClr val="333333"/>
              </a:solidFill>
              <a:effectLst/>
              <a:latin typeface="PingFangSC-Regular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Head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类似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556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它会跟</a:t>
            </a:r>
            <a:r>
              <a:rPr lang="en-US" altLang="zh-CN" dirty="0"/>
              <a:t>IOU</a:t>
            </a:r>
            <a:r>
              <a:rPr lang="zh-CN" altLang="en-US" dirty="0"/>
              <a:t>有关，</a:t>
            </a:r>
            <a:r>
              <a:rPr lang="en-US" altLang="zh-CN" dirty="0"/>
              <a:t>IOU</a:t>
            </a:r>
            <a:r>
              <a:rPr lang="zh-CN" altLang="en-US" dirty="0"/>
              <a:t>表示预测框与实际框之间的交并比，比如红框为预测框绿框为真实框。</a:t>
            </a:r>
            <a:endParaRPr lang="en-US" altLang="zh-CN" dirty="0"/>
          </a:p>
          <a:p>
            <a:r>
              <a:rPr lang="zh-CN" altLang="en-US" dirty="0"/>
              <a:t>它用来判断预测框是正样本还是负样本。</a:t>
            </a:r>
            <a:endParaRPr lang="en-US" altLang="zh-CN" dirty="0"/>
          </a:p>
          <a:p>
            <a:r>
              <a:rPr lang="zh-CN" altLang="en-US" dirty="0"/>
              <a:t>精度，模型预测的所有目标中预测正确的比例。</a:t>
            </a:r>
            <a:endParaRPr lang="en-US" altLang="zh-CN" dirty="0"/>
          </a:p>
          <a:p>
            <a:r>
              <a:rPr lang="zh-CN" altLang="en-US" dirty="0"/>
              <a:t>召回率，真实目标中模型预测正确的比例。</a:t>
            </a:r>
            <a:endParaRPr lang="en-US" altLang="zh-CN" dirty="0"/>
          </a:p>
          <a:p>
            <a:r>
              <a:rPr lang="en-US" altLang="zh-CN" dirty="0"/>
              <a:t>Confidence – </a:t>
            </a:r>
            <a:r>
              <a:rPr lang="zh-CN" altLang="en-US" dirty="0"/>
              <a:t>这边界框里有物体的概率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0373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区别在于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v3v4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的时候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Objectness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loss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是当前边界框中是否有目标，有目标为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没有就为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objectness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loss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也变成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CIOU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了。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obj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损失，小型目标的权重要更大一些。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52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中针对宽高做出了一些调整，作者说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e^x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不受限。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Tw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th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非常大就会导致训练不稳定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7379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不同的地方在于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进行匹配的部分。之前是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计算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，大于阈值就将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分配给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是先计算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gt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宽高比值，然后分别计算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rw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rw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分之一的最大值。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这俩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可以看作比较宽高方向的差异，如果完全重合的话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max=1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，不重合那肯定是越不吻合差异就越大。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选择宽度高度方向差异最大的样本，如果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rmax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&lt;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anchor_t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那么就是匹配成功了。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是因为之前修改敏感度的那个公式，最大不会超过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6800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526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，主要是引入了</a:t>
            </a:r>
            <a:r>
              <a:rPr lang="en-US" altLang="zh-CN" dirty="0"/>
              <a:t>anchor-free </a:t>
            </a:r>
            <a:r>
              <a:rPr lang="zh-CN" altLang="en-US" dirty="0"/>
              <a:t>解耦头 </a:t>
            </a:r>
            <a:r>
              <a:rPr lang="en-US" altLang="zh-CN" dirty="0" err="1"/>
              <a:t>SimOTA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310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Input: Strong Augmentation Mosaic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MixUp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，用了之后发现预训练没啥效果就把预训练删了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Backbone: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没变化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v5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啥样它就啥样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Neck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：没变化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Head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：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SC-Regular"/>
              </a:rPr>
              <a:t>引入了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PingFangSC-Regular"/>
              </a:rPr>
              <a:t>Decoupled Head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SC-Regular"/>
              </a:rPr>
              <a:t>，并使用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PingFangSC-Regular"/>
              </a:rPr>
              <a:t>anchor-free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SC-Regular"/>
              </a:rPr>
              <a:t>思想和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PingFangSC-Regular"/>
              </a:rPr>
              <a:t>SimOTA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SC-Regular"/>
              </a:rPr>
              <a:t>正负样本分配策略进行损失函数的计算与优化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PingFangSC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我们最终会获得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个有效特征层，分别是我们输入进来的图片压缩三次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80 80 256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四次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4040512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五次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20 20 1024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的结果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然后我们会用这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个结果进行加强特征提取网络的构建。</a:t>
            </a: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61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如果使用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coupled head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，输出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channel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将分类任务和回归任务放在一起，这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个任务存在冲突性。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（论文中说有冲突性，但是没有理解为什么存在冲突，我考虑的是从损失函数角度存在冲突）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Concat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前总共有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三个分支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228600" indent="-228600">
              <a:buAutoNum type="arabicPeriod"/>
            </a:pPr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cls_output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主要对目标框的类别，预测分数。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228600" indent="-228600">
              <a:buAutoNum type="arabicPeriod"/>
            </a:pPr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obj_output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主要判断目标框是前景还是背景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28600" indent="-228600">
              <a:buAutoNum type="arabicPeriod"/>
            </a:pPr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reg_output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主要对目标框的坐标信息（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）进行预测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965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Xywh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都是在特征图尺度上的，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wh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没乘参数，因为和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anchor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没关系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631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因为正负样本匹配会影响到损失函数，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SimOTA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我写论文的时候看了一下，它是把标签分配问题看成一种最优传输问题，但是最优传输我没有理解，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站有很好的但是时长很长的课程，在上周的学习过程中优先级较后所以截至今天我还没看完，等我看完了再做补充。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在计算损失时，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yolox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需要做标签分配，初筛和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SimOTA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精细化筛选。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PingFangSC-Regular"/>
              </a:rPr>
              <a:t>anchor-free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SC-Regular"/>
              </a:rPr>
              <a:t>思想将感受野作为“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PingFangSC-Regular"/>
              </a:rPr>
              <a:t>anchor”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SC-Regular"/>
              </a:rPr>
              <a:t>信息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在样本初筛中，有两种方法来筛选正样本：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根据中心点判断：找到中心点落在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ground truth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框中的所有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anchor box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根据检测框判断：以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ground truth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中心点作为基准，绘制一个边长为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的正方形，找到中心点落地这个正方形中的所有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Regular"/>
              </a:rPr>
              <a:t>anchor box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SC-Regular"/>
              </a:rPr>
              <a:t>。</a:t>
            </a: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89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2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在目标个数为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confidence</a:t>
            </a:r>
            <a:r>
              <a:rPr lang="zh-CN" altLang="en-US" dirty="0"/>
              <a:t>为</a:t>
            </a:r>
            <a:r>
              <a:rPr lang="en-US" altLang="zh-CN" dirty="0"/>
              <a:t>0.98</a:t>
            </a:r>
            <a:r>
              <a:rPr lang="zh-CN" altLang="en-US" dirty="0"/>
              <a:t>时，</a:t>
            </a:r>
            <a:r>
              <a:rPr lang="en-US" altLang="zh-CN" dirty="0"/>
              <a:t>TP</a:t>
            </a:r>
            <a:r>
              <a:rPr lang="zh-CN" altLang="en-US" dirty="0"/>
              <a:t>正确检测到的目标个数，</a:t>
            </a:r>
            <a:r>
              <a:rPr lang="en-US" altLang="zh-CN" dirty="0"/>
              <a:t>FP</a:t>
            </a:r>
            <a:r>
              <a:rPr lang="zh-CN" altLang="en-US" dirty="0"/>
              <a:t>假阳性，也就是误检个数，这里只检测到一个目标所以是等于</a:t>
            </a:r>
            <a:r>
              <a:rPr lang="en-US" altLang="zh-CN" dirty="0"/>
              <a:t>0</a:t>
            </a:r>
            <a:r>
              <a:rPr lang="zh-CN" altLang="en-US" dirty="0"/>
              <a:t>的。总目标个数为</a:t>
            </a:r>
            <a:r>
              <a:rPr lang="en-US" altLang="zh-CN" dirty="0"/>
              <a:t>7</a:t>
            </a:r>
            <a:r>
              <a:rPr lang="zh-CN" altLang="en-US" dirty="0"/>
              <a:t>，只检出</a:t>
            </a:r>
            <a:r>
              <a:rPr lang="en-US" altLang="zh-CN" dirty="0"/>
              <a:t>1</a:t>
            </a:r>
            <a:r>
              <a:rPr lang="zh-CN" altLang="en-US" dirty="0"/>
              <a:t>个，漏检</a:t>
            </a:r>
            <a:r>
              <a:rPr lang="en-US" altLang="zh-CN" dirty="0"/>
              <a:t>6</a:t>
            </a:r>
            <a:r>
              <a:rPr lang="zh-CN" altLang="en-US" dirty="0"/>
              <a:t>个，所以</a:t>
            </a:r>
            <a:r>
              <a:rPr lang="en-US" altLang="zh-CN" dirty="0"/>
              <a:t>FN</a:t>
            </a:r>
            <a:r>
              <a:rPr lang="zh-CN" altLang="en-US" dirty="0"/>
              <a:t>为</a:t>
            </a:r>
            <a:r>
              <a:rPr lang="en-US" altLang="zh-CN" dirty="0"/>
              <a:t>6</a:t>
            </a:r>
            <a:r>
              <a:rPr lang="zh-CN" altLang="en-US" dirty="0"/>
              <a:t>。因此可以计算</a:t>
            </a:r>
            <a:r>
              <a:rPr lang="en-US" altLang="zh-CN" dirty="0"/>
              <a:t>P-R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Confidence</a:t>
            </a:r>
            <a:r>
              <a:rPr lang="zh-CN" altLang="en-US" dirty="0"/>
              <a:t>为</a:t>
            </a:r>
            <a:r>
              <a:rPr lang="en-US" altLang="zh-CN" dirty="0"/>
              <a:t>0.66</a:t>
            </a:r>
            <a:r>
              <a:rPr lang="zh-CN" altLang="en-US" dirty="0"/>
              <a:t>时，</a:t>
            </a:r>
            <a:r>
              <a:rPr lang="en-US" altLang="zh-CN" dirty="0"/>
              <a:t>TP</a:t>
            </a:r>
            <a:r>
              <a:rPr lang="zh-CN" altLang="en-US" dirty="0"/>
              <a:t>正确检测到的目标个数是</a:t>
            </a:r>
            <a:r>
              <a:rPr lang="en-US" altLang="zh-CN" dirty="0"/>
              <a:t>4</a:t>
            </a:r>
            <a:r>
              <a:rPr lang="zh-CN" altLang="en-US" dirty="0"/>
              <a:t>，误检个数</a:t>
            </a:r>
            <a:r>
              <a:rPr lang="en-US" altLang="zh-CN" dirty="0"/>
              <a:t>1</a:t>
            </a:r>
            <a:r>
              <a:rPr lang="zh-CN" altLang="en-US" dirty="0"/>
              <a:t>，没检出的为</a:t>
            </a:r>
            <a:r>
              <a:rPr lang="en-US" altLang="zh-CN" dirty="0"/>
              <a:t>3</a:t>
            </a:r>
            <a:r>
              <a:rPr lang="zh-CN" altLang="en-US" dirty="0"/>
              <a:t>，所以相应的可以算出</a:t>
            </a:r>
            <a:r>
              <a:rPr lang="en-US" altLang="zh-CN" dirty="0"/>
              <a:t>Precision</a:t>
            </a:r>
            <a:r>
              <a:rPr lang="zh-CN" altLang="en-US" dirty="0"/>
              <a:t>和</a:t>
            </a:r>
            <a:r>
              <a:rPr lang="en-US" altLang="zh-CN" dirty="0"/>
              <a:t>Recall</a:t>
            </a:r>
            <a:r>
              <a:rPr lang="zh-CN" altLang="en-US" dirty="0"/>
              <a:t>的值。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因此可以总结得到：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当通过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判断是正样本的情况属于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，当通过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confidence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阈值判断的正样本属于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，二者都为正属于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，剩下的实际的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GT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但是置信度小于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confidence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阈值的属于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34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一些遗漏</a:t>
            </a:r>
            <a:endParaRPr lang="en-US" altLang="zh-CN" dirty="0"/>
          </a:p>
          <a:p>
            <a:r>
              <a:rPr lang="zh-CN" altLang="en-US" dirty="0"/>
              <a:t>这个</a:t>
            </a:r>
            <a:r>
              <a:rPr lang="en-US" altLang="zh-CN" dirty="0"/>
              <a:t>ppt</a:t>
            </a:r>
            <a:r>
              <a:rPr lang="zh-CN" altLang="en-US" dirty="0"/>
              <a:t>诞生于上周工作的总结和理解，主要是基于结构、优化策略、损失函数、正负样本选择上做出的一些总结。</a:t>
            </a:r>
            <a:endParaRPr lang="en-US" altLang="zh-CN" dirty="0"/>
          </a:p>
          <a:p>
            <a:r>
              <a:rPr lang="zh-CN" altLang="en-US" dirty="0"/>
              <a:t>激活函数没怎么讲，很小的点，但是都有优化</a:t>
            </a:r>
            <a:endParaRPr lang="en-US" altLang="zh-CN" dirty="0"/>
          </a:p>
          <a:p>
            <a:r>
              <a:rPr lang="en-US" altLang="zh-CN" dirty="0"/>
              <a:t>Tricks</a:t>
            </a:r>
            <a:r>
              <a:rPr lang="zh-CN" altLang="en-US" dirty="0"/>
              <a:t>，好多啊，如果后面有用到再去深入了解吧，后面可以单独做一期</a:t>
            </a:r>
            <a:endParaRPr lang="en-US" altLang="zh-CN" dirty="0"/>
          </a:p>
          <a:p>
            <a:r>
              <a:rPr lang="zh-CN" altLang="en-US" dirty="0"/>
              <a:t>数学推导，其实我一直有个疑惑，就是网络的改造中会普遍使用分支再融合的思想，有些是两支分别处理，有些是直接利用浅层特征图去获取更多信息，</a:t>
            </a:r>
            <a:r>
              <a:rPr lang="en-US" altLang="zh-CN" dirty="0"/>
              <a:t>v4 v5CSP</a:t>
            </a:r>
            <a:r>
              <a:rPr lang="zh-CN" altLang="en-US" dirty="0"/>
              <a:t>，分两支，分别卷积，</a:t>
            </a:r>
            <a:r>
              <a:rPr lang="en-US" altLang="zh-CN" dirty="0"/>
              <a:t>SPP</a:t>
            </a:r>
            <a:r>
              <a:rPr lang="zh-CN" altLang="en-US" dirty="0"/>
              <a:t>，分四支，</a:t>
            </a:r>
            <a:r>
              <a:rPr lang="en-US" altLang="zh-CN" dirty="0" err="1"/>
              <a:t>maxpool</a:t>
            </a:r>
            <a:r>
              <a:rPr lang="zh-CN" altLang="en-US" dirty="0"/>
              <a:t>，融合。残差网络，分两支，会解决梯度消失的问题。</a:t>
            </a:r>
            <a:r>
              <a:rPr lang="en-US" altLang="zh-CN" dirty="0" err="1"/>
              <a:t>ResNet</a:t>
            </a:r>
            <a:r>
              <a:rPr lang="zh-CN" altLang="en-US" dirty="0"/>
              <a:t>的延申，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通过在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3*3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卷积层前后引入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1*1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卷积层分别来减少和增加维度，让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3*3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卷积层成为“瓶颈”，减少参数和浮点运算，使得模型更加“轻量”。为啥啊，我理解从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还有就是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SimOTA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，没看懂，最优函数理论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26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Precision</a:t>
            </a:r>
            <a:r>
              <a:rPr lang="zh-CN" altLang="en-US" dirty="0"/>
              <a:t>和</a:t>
            </a:r>
            <a:r>
              <a:rPr lang="en-US" altLang="zh-CN" dirty="0"/>
              <a:t>Recall</a:t>
            </a:r>
            <a:r>
              <a:rPr lang="zh-CN" altLang="en-US" dirty="0"/>
              <a:t>有一个关系，就是</a:t>
            </a:r>
            <a:r>
              <a:rPr lang="en-US" altLang="zh-CN" dirty="0"/>
              <a:t>Recall</a:t>
            </a:r>
            <a:r>
              <a:rPr lang="zh-CN" altLang="en-US" dirty="0"/>
              <a:t>高，</a:t>
            </a:r>
            <a:r>
              <a:rPr lang="en-US" altLang="zh-CN" dirty="0"/>
              <a:t>Precision</a:t>
            </a:r>
            <a:r>
              <a:rPr lang="zh-CN" altLang="en-US" dirty="0"/>
              <a:t>就低，</a:t>
            </a:r>
            <a:r>
              <a:rPr lang="en-US" altLang="zh-CN" dirty="0"/>
              <a:t>Recall</a:t>
            </a:r>
            <a:r>
              <a:rPr lang="zh-CN" altLang="en-US" dirty="0"/>
              <a:t>低，</a:t>
            </a:r>
            <a:r>
              <a:rPr lang="en-US" altLang="zh-CN" dirty="0"/>
              <a:t>Precision</a:t>
            </a:r>
            <a:r>
              <a:rPr lang="zh-CN" altLang="en-US" dirty="0"/>
              <a:t>就高，他俩不是线性变化的。</a:t>
            </a:r>
            <a:endParaRPr lang="en-US" altLang="zh-CN" dirty="0"/>
          </a:p>
          <a:p>
            <a:r>
              <a:rPr lang="zh-CN" altLang="en-US" dirty="0"/>
              <a:t>拿</a:t>
            </a:r>
            <a:r>
              <a:rPr lang="en-US" altLang="zh-CN" dirty="0"/>
              <a:t>Recall</a:t>
            </a:r>
            <a:r>
              <a:rPr lang="zh-CN" altLang="en-US" dirty="0"/>
              <a:t>来说，它表示真实样本中有多少被正确检测出来，我们的模型肯定是有误差的，在误差不变的情况下我疯狂检测，这样一来总能检测到正样本吧，分子就上去了，但是精度就下来了，因为预测的正样本中误判的概率也上去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659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Precision</a:t>
            </a:r>
            <a:r>
              <a:rPr lang="zh-CN" altLang="en-US" dirty="0"/>
              <a:t>和</a:t>
            </a:r>
            <a:r>
              <a:rPr lang="en-US" altLang="zh-CN" dirty="0"/>
              <a:t>Recall</a:t>
            </a:r>
            <a:r>
              <a:rPr lang="zh-CN" altLang="en-US" dirty="0"/>
              <a:t>有一个关系，就是</a:t>
            </a:r>
            <a:r>
              <a:rPr lang="en-US" altLang="zh-CN" dirty="0"/>
              <a:t>Recall</a:t>
            </a:r>
            <a:r>
              <a:rPr lang="zh-CN" altLang="en-US" dirty="0"/>
              <a:t>高，</a:t>
            </a:r>
            <a:r>
              <a:rPr lang="en-US" altLang="zh-CN" dirty="0"/>
              <a:t>Precision</a:t>
            </a:r>
            <a:r>
              <a:rPr lang="zh-CN" altLang="en-US" dirty="0"/>
              <a:t>就低，</a:t>
            </a:r>
            <a:r>
              <a:rPr lang="en-US" altLang="zh-CN" dirty="0"/>
              <a:t>Recall</a:t>
            </a:r>
            <a:r>
              <a:rPr lang="zh-CN" altLang="en-US" dirty="0"/>
              <a:t>低，</a:t>
            </a:r>
            <a:r>
              <a:rPr lang="en-US" altLang="zh-CN" dirty="0"/>
              <a:t>Precision</a:t>
            </a:r>
            <a:r>
              <a:rPr lang="zh-CN" altLang="en-US" dirty="0"/>
              <a:t>就高，他俩不是线性变化的。</a:t>
            </a:r>
            <a:endParaRPr lang="en-US" altLang="zh-CN" dirty="0"/>
          </a:p>
          <a:p>
            <a:r>
              <a:rPr lang="zh-CN" altLang="en-US" dirty="0"/>
              <a:t>拿</a:t>
            </a:r>
            <a:r>
              <a:rPr lang="en-US" altLang="zh-CN" dirty="0"/>
              <a:t>Recall</a:t>
            </a:r>
            <a:r>
              <a:rPr lang="zh-CN" altLang="en-US" dirty="0"/>
              <a:t>来说，它表示真实样本中有多少被正确检测出来，我们的模型肯定是有误差的，在误差不变的情况下我疯狂检测，这样一来总能检测到正样本吧，分子就上去了，但是精度就下来了，因为预测的正样本中误判的概率也上去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1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对于一个网络，前向传播、损失函数、反向传播十分重要，事实上就是在过程上分为训练阶段预测阶段（模型已经训练好之后输入未知图片，对未知图片进行预测</a:t>
            </a:r>
            <a:r>
              <a:rPr lang="en-US" altLang="zh-CN" dirty="0"/>
              <a:t>/</a:t>
            </a:r>
            <a:r>
              <a:rPr lang="zh-CN" altLang="en-US" dirty="0"/>
              <a:t>测试）。</a:t>
            </a:r>
            <a:endParaRPr lang="en-US" altLang="zh-CN" dirty="0"/>
          </a:p>
          <a:p>
            <a:r>
              <a:rPr lang="zh-CN" altLang="en-US" dirty="0"/>
              <a:t>结构上，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目标检测的框架</a:t>
            </a:r>
            <a:r>
              <a:rPr lang="zh-CN" altLang="en-US" dirty="0"/>
              <a:t>可以分为，</a:t>
            </a:r>
            <a:r>
              <a:rPr lang="en-US" altLang="zh-CN" dirty="0"/>
              <a:t>neck-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输出的特征进行整合，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head-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若干卷积层进行预测，它是在前面网络输出的特征上去进行预测，约等于是从这些信息里解耦出来图像中物体的类别和位置信息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/>
              <a:t>所以归纳系列演进的时候也会从这几个方面去描述。具体来说就是以结构为基础，穿插讲一下每个阶段干了啥。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7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r>
              <a:rPr lang="zh-CN" altLang="en-US" dirty="0"/>
              <a:t>用于目标检测的，它就要解决对象识别和定位的问题。创新点在于它把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整幅图像进行检测，使用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 x 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grid cell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包含某个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object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的中心的话就由该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负责预测这个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object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。每个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grid cell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预测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Bbboxes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confidence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12424-3133-4250-9BB0-D7D02B2060C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5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FDC0D-AB05-27D6-CBE0-5B506643E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495AAC-962C-5D31-BC2C-ABBCDA8CA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E9FAF4-AAB2-060E-4377-BC87A2946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2B20C-2B3D-ABAF-C718-3E4FCCC2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2F741-C8E2-941D-970E-43749720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814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59C47-37CB-FEA1-F97A-4D27230A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F6B614-B71F-44A1-485F-CE2AB290E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94064E-0BFC-5ECE-34FC-F5E16002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4C57F-E401-F2B5-9684-6BE2C241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A663D9-D572-5018-FAA6-118A7545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74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053DB6-485E-16E2-5ECD-2B65057F4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F22D38-364B-DF6E-E8A6-129B08774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FA830-16B4-990B-2BAF-5E5F285E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BE583-4397-977A-B779-A9FDABF0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01A7E-1129-798E-B63C-5F2C99B0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99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6C2CD-0176-F6D8-E110-C64D9091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2543355" cy="586507"/>
          </a:xfrm>
        </p:spPr>
        <p:txBody>
          <a:bodyPr>
            <a:normAutofit/>
          </a:bodyPr>
          <a:lstStyle>
            <a:lvl1pPr>
              <a:defRPr sz="2400" baseline="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33A0C0-CED2-1433-76F8-89EAAB533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BB5842-6470-A2BE-D622-8BE257EE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CB7A87-E624-5937-4789-68916657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999879-A440-F12C-63D3-C47FFE7647E9}"/>
              </a:ext>
            </a:extLst>
          </p:cNvPr>
          <p:cNvCxnSpPr>
            <a:cxnSpLocks/>
          </p:cNvCxnSpPr>
          <p:nvPr userDrawn="1"/>
        </p:nvCxnSpPr>
        <p:spPr>
          <a:xfrm>
            <a:off x="592183" y="836023"/>
            <a:ext cx="1076161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4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B0BF8-0A2F-D923-C35A-5E5D0375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EFA00-F1E1-3769-4B9B-12F746A70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2ACF3-8FEE-EDAC-D6DE-1D4B234C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71D88B-643B-DECA-E07A-9C991CCA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3EB65-C5B3-C3E5-96A9-128E6194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61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CB624-3924-5051-17DF-94FD587C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A29C94-94DF-CE13-BF28-22C130A58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1C68F-5D41-671B-FF80-EBCB17A4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AC7667-273A-CE09-06D8-4AAF7E1B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B7EB2E-B6BA-6A74-8A1F-6E713A76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42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3CAA0-9DE5-36C1-B9DF-5FE34D06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18DC07-7E9E-86E8-D31A-87FB15EE5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9D351A-C813-FB70-7266-F1F74C542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10DC1A-19D7-044A-80DB-776C23E0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2B2F7C-EB18-0199-DF5C-72F3AC0B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A327DD-BF4F-DD9A-9148-B53DAC5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28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9BD48-0612-8CC8-716E-0834558B2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38BCEE-DC97-AC3A-0565-BDD0C6ED1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C2D22D-6832-CFCC-19A8-D0121651E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6ED1FC-EAF0-346B-645E-81AE1D703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9FB048-9C47-972D-1629-994E571F6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619679-37DA-405F-FA83-64B56C1E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77EBA8-4D78-85FA-874C-FF85F348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7562DE-2614-6239-57FE-C8E29AC2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5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91D09-3874-7561-226F-78823DF7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525A1E-081C-CBF8-AA29-93B22075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2468BF-08C6-1993-EE28-0E319FE9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10F2FB-6C98-6AEE-38B9-80A42EDB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28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8DF288-03E9-0D4A-336E-4013A1F2C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ABC7C1-57D7-2EF5-B89E-569291E5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724EC7-DED7-6871-7702-97652CBB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62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4946-1490-6219-32C4-0DB91166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69C31-E027-6403-FCAE-13BA64D97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AA0CC0-D3EF-A7C4-FEBF-D6054BAFF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68CE70-E417-B465-56BD-D927636B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0D2BC1-C6CC-EF81-AFCC-DB9F1449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7C944F-C5D1-C514-DE4B-9065FF32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11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804CA-0889-D1CA-2C1A-A8E82009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591AA3-799A-A956-C99A-09DCDAB2E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633553-76DB-961B-9F92-C3AF8F81F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34FE43-35DE-AD71-8BCF-66DA37D9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A8C570-A96D-6105-0FA6-044C8A41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F7FF96-1533-53FC-FF90-B24202BC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10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28E03C-49D9-7A3C-B63A-321F2422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87428-AA3F-8024-4A24-031C32A50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41FB3-D191-1E28-56D1-6F24E85BF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C24E9-25D7-46A6-B84E-11BFC8057CB4}" type="datetimeFigureOut">
              <a:rPr lang="zh-CN" altLang="en-US" smtClean="0"/>
              <a:t>2023-02-26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6B57F-668A-13FE-FE6D-8F232560F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7C687-A0FF-B170-3011-6586400CC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C8754-A371-45BC-B135-53B7EE0B87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8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weixin_39306118/article/details/97904387" TargetMode="External"/><Relationship Id="rId3" Type="http://schemas.openxmlformats.org/officeDocument/2006/relationships/hyperlink" Target="https://zhuanlan.zhihu.com/p/183261974" TargetMode="External"/><Relationship Id="rId7" Type="http://schemas.openxmlformats.org/officeDocument/2006/relationships/hyperlink" Target="https://zhuanlan.zhihu.com/p/36436722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zhuanlan.zhihu.com/p/364372881" TargetMode="External"/><Relationship Id="rId5" Type="http://schemas.openxmlformats.org/officeDocument/2006/relationships/hyperlink" Target="https://blog.csdn.net/qq_38668236/article/details/127378254" TargetMode="External"/><Relationship Id="rId4" Type="http://schemas.openxmlformats.org/officeDocument/2006/relationships/hyperlink" Target="https://zhuanlan.zhihu.com/p/46691043" TargetMode="External"/><Relationship Id="rId9" Type="http://schemas.openxmlformats.org/officeDocument/2006/relationships/hyperlink" Target="https://zhuanlan.zhihu.com/p/59522137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83261974" TargetMode="External"/><Relationship Id="rId7" Type="http://schemas.openxmlformats.org/officeDocument/2006/relationships/hyperlink" Target="https://blog.csdn.net/qq_38668236/article/details/12737825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bilibili.com/video/BV1Q64y1s74K/?spm_id_from=333.999.0.0&amp;vd_source=9ea40c1ac510f1e604555a3c8278ff94" TargetMode="External"/><Relationship Id="rId5" Type="http://schemas.openxmlformats.org/officeDocument/2006/relationships/hyperlink" Target="https://zhuanlan.zhihu.com/p/46691043" TargetMode="External"/><Relationship Id="rId4" Type="http://schemas.openxmlformats.org/officeDocument/2006/relationships/hyperlink" Target="https://www.bilibili.com/video/BV1yi4y1g7ro?p=2&amp;vd_source=9ea40c1ac510f1e604555a3c8278ff9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Fv4y1c7k7?p=19&amp;vd_source=9ea40c1ac510f1e604555a3c8278ff94" TargetMode="External"/><Relationship Id="rId3" Type="http://schemas.openxmlformats.org/officeDocument/2006/relationships/hyperlink" Target="https://zhuanlan.zhihu.com/p/183261974" TargetMode="External"/><Relationship Id="rId7" Type="http://schemas.openxmlformats.org/officeDocument/2006/relationships/hyperlink" Target="https://blog.csdn.net/qq_38668236/article/details/12737825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bilibili.com/video/BV1Vg411V7bJ/?spm_id_from=333.999.0.0&amp;vd_source=9ea40c1ac510f1e604555a3c8278ff94" TargetMode="External"/><Relationship Id="rId5" Type="http://schemas.openxmlformats.org/officeDocument/2006/relationships/hyperlink" Target="https://zhuanlan.zhihu.com/p/46691043" TargetMode="External"/><Relationship Id="rId4" Type="http://schemas.openxmlformats.org/officeDocument/2006/relationships/hyperlink" Target="https://www.bilibili.com/video/BV1yi4y1g7ro?p=2&amp;vd_source=9ea40c1ac510f1e604555a3c8278ff9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454472695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T3411p7zR/?spm_id_from=333.337.search-card.all.click&amp;vd_source=9ea40c1ac510f1e604555a3c8278ff9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JW4y1k76c/?spm_id_from=333.337.search-card.all.click&amp;vd_source=9ea40c1ac510f1e604555a3c8278ff94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B97421-19A2-61A5-FA58-A06D3A11C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3224618-1865-D15C-DE25-A8B76591A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69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系列演进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F1764E-57B2-7FC5-B753-06579945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25" y="1784011"/>
            <a:ext cx="5590836" cy="32899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72D5EDF-363D-4510-A1BA-E969B82261B7}"/>
              </a:ext>
            </a:extLst>
          </p:cNvPr>
          <p:cNvSpPr txBox="1"/>
          <p:nvPr/>
        </p:nvSpPr>
        <p:spPr>
          <a:xfrm>
            <a:off x="1232926" y="1997839"/>
            <a:ext cx="33236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Network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Forward Propagation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Loss Function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Back Propagation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Structure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Backbone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Neck(v3 - )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72745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YOLOv1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DCB69-364D-C479-DDE9-8C4235CE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4" y="1636079"/>
            <a:ext cx="5336556" cy="32810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472747" y="1827074"/>
            <a:ext cx="4406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Innovation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 x S grid cell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grid cell containing an object center to predict that object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an grid cell predicts B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bboxes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a confidence</a:t>
            </a:r>
          </a:p>
        </p:txBody>
      </p:sp>
    </p:spTree>
    <p:extLst>
      <p:ext uri="{BB962C8B-B14F-4D97-AF65-F5344CB8AC3E}">
        <p14:creationId xmlns:p14="http://schemas.microsoft.com/office/powerpoint/2010/main" val="102404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YOLOv1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88F3DB-0B7F-4AD8-416F-16F1CE63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83" y="1257246"/>
            <a:ext cx="8891453" cy="33589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10496" y="934080"/>
            <a:ext cx="440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Resize images to 448 x 448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7A6761-091C-E386-94FB-CE865AAC293B}"/>
              </a:ext>
            </a:extLst>
          </p:cNvPr>
          <p:cNvSpPr txBox="1"/>
          <p:nvPr/>
        </p:nvSpPr>
        <p:spPr>
          <a:xfrm>
            <a:off x="2581811" y="480301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Backbone: 24 Conv. layers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F243032-9B3B-598B-7591-3A644BE54C67}"/>
              </a:ext>
            </a:extLst>
          </p:cNvPr>
          <p:cNvCxnSpPr/>
          <p:nvPr/>
        </p:nvCxnSpPr>
        <p:spPr>
          <a:xfrm>
            <a:off x="8054939" y="3873357"/>
            <a:ext cx="14075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1377C70-2A99-7BD5-D63D-C85A4ABF35C4}"/>
              </a:ext>
            </a:extLst>
          </p:cNvPr>
          <p:cNvSpPr txBox="1"/>
          <p:nvPr/>
        </p:nvSpPr>
        <p:spPr>
          <a:xfrm>
            <a:off x="8307513" y="3938524"/>
            <a:ext cx="74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Head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1FC6E8-532D-24FD-00AF-E6F46E5753AC}"/>
              </a:ext>
            </a:extLst>
          </p:cNvPr>
          <p:cNvSpPr txBox="1"/>
          <p:nvPr/>
        </p:nvSpPr>
        <p:spPr>
          <a:xfrm>
            <a:off x="7256189" y="186016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Feature Map: 7 x 7 x 1024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0FA313-E5EC-0EC0-3504-600140480E0E}"/>
              </a:ext>
            </a:extLst>
          </p:cNvPr>
          <p:cNvCxnSpPr/>
          <p:nvPr/>
        </p:nvCxnSpPr>
        <p:spPr>
          <a:xfrm>
            <a:off x="7715892" y="2229492"/>
            <a:ext cx="0" cy="5650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C5A195F-06B6-939F-3E06-AA076F62148F}"/>
              </a:ext>
            </a:extLst>
          </p:cNvPr>
          <p:cNvSpPr/>
          <p:nvPr/>
        </p:nvSpPr>
        <p:spPr>
          <a:xfrm>
            <a:off x="8433098" y="4373023"/>
            <a:ext cx="45719" cy="8322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13F2DD-7E09-1734-D2CC-8D06BC2C72C8}"/>
              </a:ext>
            </a:extLst>
          </p:cNvPr>
          <p:cNvSpPr/>
          <p:nvPr/>
        </p:nvSpPr>
        <p:spPr>
          <a:xfrm>
            <a:off x="8881153" y="4373022"/>
            <a:ext cx="45719" cy="8322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5551A0-2A48-0F39-6003-EE6095D978C1}"/>
              </a:ext>
            </a:extLst>
          </p:cNvPr>
          <p:cNvSpPr txBox="1"/>
          <p:nvPr/>
        </p:nvSpPr>
        <p:spPr>
          <a:xfrm>
            <a:off x="7839182" y="5270391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4096 x 1 1470 x1</a:t>
            </a:r>
          </a:p>
        </p:txBody>
      </p:sp>
    </p:spTree>
    <p:extLst>
      <p:ext uri="{BB962C8B-B14F-4D97-AF65-F5344CB8AC3E}">
        <p14:creationId xmlns:p14="http://schemas.microsoft.com/office/powerpoint/2010/main" val="10009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2FFCD3-536C-3B8E-32FB-3B80AB4B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39" y="1519089"/>
            <a:ext cx="9425056" cy="30527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YOLOv1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7A6761-091C-E386-94FB-CE865AAC293B}"/>
              </a:ext>
            </a:extLst>
          </p:cNvPr>
          <p:cNvSpPr txBox="1"/>
          <p:nvPr/>
        </p:nvSpPr>
        <p:spPr>
          <a:xfrm>
            <a:off x="2581811" y="4803013"/>
            <a:ext cx="2092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B1: x1 y1 w1 h1 c1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B2: x2 y2 w2 h2 c2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88600F-36FB-4AA5-3E00-91FEFFF9B61E}"/>
              </a:ext>
            </a:extLst>
          </p:cNvPr>
          <p:cNvSpPr txBox="1"/>
          <p:nvPr/>
        </p:nvSpPr>
        <p:spPr>
          <a:xfrm>
            <a:off x="6360989" y="4005624"/>
            <a:ext cx="387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 x S x ( B * 5 + C)</a:t>
            </a:r>
          </a:p>
        </p:txBody>
      </p:sp>
    </p:spTree>
    <p:extLst>
      <p:ext uri="{BB962C8B-B14F-4D97-AF65-F5344CB8AC3E}">
        <p14:creationId xmlns:p14="http://schemas.microsoft.com/office/powerpoint/2010/main" val="282490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CE49FE43-6F61-7640-F623-A65625E5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19" y="1119286"/>
            <a:ext cx="5386130" cy="36933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YOLOv1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6874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7A6761-091C-E386-94FB-CE865AAC293B}"/>
              </a:ext>
            </a:extLst>
          </p:cNvPr>
          <p:cNvSpPr txBox="1"/>
          <p:nvPr/>
        </p:nvSpPr>
        <p:spPr>
          <a:xfrm>
            <a:off x="645775" y="1794706"/>
            <a:ext cx="2092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B1: x1 y1 w1 h1 c1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B2: x2 y2 w2 h2 c2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88600F-36FB-4AA5-3E00-91FEFFF9B61E}"/>
              </a:ext>
            </a:extLst>
          </p:cNvPr>
          <p:cNvSpPr txBox="1"/>
          <p:nvPr/>
        </p:nvSpPr>
        <p:spPr>
          <a:xfrm>
            <a:off x="645775" y="1223990"/>
            <a:ext cx="387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 x S x ( B * 5 + C)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7A9856-3736-3984-4F6A-D3536A9DD868}"/>
              </a:ext>
            </a:extLst>
          </p:cNvPr>
          <p:cNvSpPr/>
          <p:nvPr/>
        </p:nvSpPr>
        <p:spPr>
          <a:xfrm>
            <a:off x="2918537" y="1131253"/>
            <a:ext cx="5106256" cy="150091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C5DF62-2F92-1D29-BABA-01FEDFB5B2C9}"/>
              </a:ext>
            </a:extLst>
          </p:cNvPr>
          <p:cNvSpPr/>
          <p:nvPr/>
        </p:nvSpPr>
        <p:spPr>
          <a:xfrm>
            <a:off x="2918537" y="2689230"/>
            <a:ext cx="5106256" cy="140175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A4F511-9B0F-F151-9AE3-360096A823A0}"/>
              </a:ext>
            </a:extLst>
          </p:cNvPr>
          <p:cNvSpPr/>
          <p:nvPr/>
        </p:nvSpPr>
        <p:spPr>
          <a:xfrm>
            <a:off x="2918537" y="4137186"/>
            <a:ext cx="5106256" cy="92993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7F9A5-C761-AE64-D408-9D26C7BC7DCB}"/>
              </a:ext>
            </a:extLst>
          </p:cNvPr>
          <p:cNvSpPr/>
          <p:nvPr/>
        </p:nvSpPr>
        <p:spPr>
          <a:xfrm>
            <a:off x="1099336" y="1794706"/>
            <a:ext cx="1181528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D2522D-FC7D-89F2-EE6B-E47F893F97F1}"/>
              </a:ext>
            </a:extLst>
          </p:cNvPr>
          <p:cNvSpPr txBox="1"/>
          <p:nvPr/>
        </p:nvSpPr>
        <p:spPr>
          <a:xfrm>
            <a:off x="2918537" y="1119844"/>
            <a:ext cx="387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61EC55-2770-2D3D-ACFF-E74620B9A042}"/>
              </a:ext>
            </a:extLst>
          </p:cNvPr>
          <p:cNvSpPr txBox="1"/>
          <p:nvPr/>
        </p:nvSpPr>
        <p:spPr>
          <a:xfrm>
            <a:off x="2918537" y="2651154"/>
            <a:ext cx="387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F3D725-046D-D8E8-F13B-3DBB12A696F3}"/>
              </a:ext>
            </a:extLst>
          </p:cNvPr>
          <p:cNvSpPr txBox="1"/>
          <p:nvPr/>
        </p:nvSpPr>
        <p:spPr>
          <a:xfrm>
            <a:off x="2918537" y="4189296"/>
            <a:ext cx="387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ED56D6-1BA4-D38C-53DA-B229D33E41F2}"/>
              </a:ext>
            </a:extLst>
          </p:cNvPr>
          <p:cNvSpPr txBox="1"/>
          <p:nvPr/>
        </p:nvSpPr>
        <p:spPr>
          <a:xfrm>
            <a:off x="2376328" y="3110597"/>
            <a:ext cx="3872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023C83-2784-1C3A-FF49-5FA705ED4A42}"/>
              </a:ext>
            </a:extLst>
          </p:cNvPr>
          <p:cNvSpPr txBox="1"/>
          <p:nvPr/>
        </p:nvSpPr>
        <p:spPr>
          <a:xfrm>
            <a:off x="993230" y="3099188"/>
            <a:ext cx="1515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Have or Not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What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7C1E11F-19D1-6BB3-93AA-60F54D51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8" y="3357817"/>
            <a:ext cx="3635652" cy="36839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3005891-ACC2-3630-5056-8869EF26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08" y="4373962"/>
            <a:ext cx="2241791" cy="6565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DDC4486-1EDF-C18A-8A92-15E5C2130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568" y="3875327"/>
            <a:ext cx="2361031" cy="49998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8DA59E1-9840-CF70-CF35-7CF781598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1808" y="4973008"/>
            <a:ext cx="2670614" cy="7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3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3122180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YOLOv1-training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2C79D2-6094-098F-06D7-168BA49F2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23" y="2245750"/>
            <a:ext cx="6996164" cy="28432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5D7065-5F84-C4C4-F191-A2C63C11B241}"/>
              </a:ext>
            </a:extLst>
          </p:cNvPr>
          <p:cNvSpPr txBox="1"/>
          <p:nvPr/>
        </p:nvSpPr>
        <p:spPr>
          <a:xfrm>
            <a:off x="790368" y="1478992"/>
            <a:ext cx="387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ImageNet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3B7EB9-A560-C63D-DDEB-EDBB6DE2A4C1}"/>
              </a:ext>
            </a:extLst>
          </p:cNvPr>
          <p:cNvSpPr txBox="1"/>
          <p:nvPr/>
        </p:nvSpPr>
        <p:spPr>
          <a:xfrm>
            <a:off x="8090820" y="1478992"/>
            <a:ext cx="387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activation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87A14A-4C05-D1F2-FAE7-DA3474DB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820" y="2245750"/>
            <a:ext cx="2724170" cy="9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8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A65937C-120B-F33B-64E5-50BA8A34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38" y="1259724"/>
            <a:ext cx="5359772" cy="25865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4488864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YOLOv1-predicting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4CCD08-F216-8AB6-0206-EF8838F9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12" y="4074436"/>
            <a:ext cx="6753274" cy="2390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8834EA-E862-0108-AEE1-19E8586F5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212" y="1080390"/>
            <a:ext cx="2864366" cy="28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6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4488864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YOLOv1-predicting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22D49-DEDE-B189-5780-52BF10EA6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91" y="1582994"/>
            <a:ext cx="9300996" cy="31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0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6479896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YOLOv1-predicting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E3E9EED-F95C-4D5A-DCAC-F7A81466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23" y="1090859"/>
            <a:ext cx="10671089" cy="14478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008A5B-A695-A06F-AE83-178F9B0C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18" y="2630241"/>
            <a:ext cx="7548618" cy="37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1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6937096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YOLOv1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5AE596-202D-B565-7C53-A87441C0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8" y="1497896"/>
            <a:ext cx="4408273" cy="43939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B531E1-9847-71D4-C5DD-22041D9E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378" y="1384340"/>
            <a:ext cx="6148432" cy="6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6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B3FB34C-F9B2-72B8-99DA-75F2315B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56" y="1140823"/>
            <a:ext cx="5876383" cy="529440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D54EC18-62F5-0320-0A34-6CB631F2FC92}"/>
              </a:ext>
            </a:extLst>
          </p:cNvPr>
          <p:cNvCxnSpPr/>
          <p:nvPr/>
        </p:nvCxnSpPr>
        <p:spPr>
          <a:xfrm>
            <a:off x="592183" y="836023"/>
            <a:ext cx="1008921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F9A7851-F8E7-6FC8-89A6-2F9F5D73E1C3}"/>
              </a:ext>
            </a:extLst>
          </p:cNvPr>
          <p:cNvSpPr txBox="1"/>
          <p:nvPr/>
        </p:nvSpPr>
        <p:spPr>
          <a:xfrm>
            <a:off x="8394828" y="1795089"/>
            <a:ext cx="203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 – regression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A7748C1C-D842-7456-0A1F-375E768C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YOLO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CABAB8-0106-8166-3F8E-706CFE11CF42}"/>
              </a:ext>
            </a:extLst>
          </p:cNvPr>
          <p:cNvSpPr txBox="1"/>
          <p:nvPr/>
        </p:nvSpPr>
        <p:spPr>
          <a:xfrm>
            <a:off x="8393899" y="3788024"/>
            <a:ext cx="15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Faster R-CNN</a:t>
            </a:r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91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7744225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Reference-YOLOv1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765438" y="1429940"/>
            <a:ext cx="103563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你一定从未看过如此通俗易懂的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系列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从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v1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到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v5)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模型解读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上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	https://zhuanlan.zhihu.com/p/183261974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&lt;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机器爱学习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&gt;YOLO v1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深入理解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	https://zhuanlan.zhihu.com/p/46691043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系列全面解析｜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YOLOv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1234567X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模型全系列大解析（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Backbone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篇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	https://blog.csdn.net/qq_38668236/article/details/127378254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1.1 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入门教程：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YOLOv1(1)-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目标检测结构浅析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https://zhuanlan.zhihu.com/p/364372881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1.2 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入门教程：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YOLOv1(2)-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浅析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YOLOv1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https://zhuanlan.zhihu.com/p/364367221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全连接层输入为什么是固定维度的（拉直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压扁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Flatten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成为列向量）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8"/>
              </a:rPr>
              <a:t>https://blog.csdn.net/weixin_39306118/article/details/97904387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系列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----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完全通透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YOLOv1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的思想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9"/>
              </a:rPr>
              <a:t>https://zhuanlan.zhihu.com/p/595221376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【</a:t>
            </a:r>
            <a:r>
              <a:rPr lang="zh-CN" altLang="en-US" dirty="0">
                <a:latin typeface="Cambria" panose="02040503050406030204" pitchFamily="18" charset="0"/>
              </a:rPr>
              <a:t>精读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AI</a:t>
            </a:r>
            <a:r>
              <a:rPr lang="zh-CN" altLang="en-US" dirty="0">
                <a:latin typeface="Cambria" panose="02040503050406030204" pitchFamily="18" charset="0"/>
              </a:rPr>
              <a:t>论文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】YOLO V1</a:t>
            </a:r>
            <a:r>
              <a:rPr lang="zh-CN" altLang="en-US" dirty="0">
                <a:latin typeface="Cambria" panose="02040503050406030204" pitchFamily="18" charset="0"/>
              </a:rPr>
              <a:t>目标检测，看我就够了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https://www.bilibili.com/video/BV15w411Z7LG?p=6&amp;vd_source=9ea40c1ac510f1e604555a3c8278ff94</a:t>
            </a:r>
            <a:endParaRPr lang="zh-CN" altLang="en-US" b="0" i="0" dirty="0"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99777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YOLOv2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DCB69-364D-C479-DDE9-8C4235CE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4" y="1636079"/>
            <a:ext cx="5336556" cy="32810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472747" y="1827074"/>
            <a:ext cx="4406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Innovation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Batch Normalization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High Resolution Classifier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Convolutional With Anchor Boxes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Dimension Clusters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Direct location prediction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Fine-Grained Features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Multi-Scale Training</a:t>
            </a:r>
          </a:p>
        </p:txBody>
      </p:sp>
    </p:spTree>
    <p:extLst>
      <p:ext uri="{BB962C8B-B14F-4D97-AF65-F5344CB8AC3E}">
        <p14:creationId xmlns:p14="http://schemas.microsoft.com/office/powerpoint/2010/main" val="4213246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YOLOv2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Multi-Scale Training &amp; High Resolution Classifier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7A6761-091C-E386-94FB-CE865AAC293B}"/>
              </a:ext>
            </a:extLst>
          </p:cNvPr>
          <p:cNvSpPr txBox="1"/>
          <p:nvPr/>
        </p:nvSpPr>
        <p:spPr>
          <a:xfrm>
            <a:off x="677171" y="519805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Backbone: DarkNet-19(+ BN &amp; passthrough)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377C70-2A99-7BD5-D63D-C85A4ABF35C4}"/>
              </a:ext>
            </a:extLst>
          </p:cNvPr>
          <p:cNvSpPr txBox="1"/>
          <p:nvPr/>
        </p:nvSpPr>
        <p:spPr>
          <a:xfrm>
            <a:off x="8307513" y="3938524"/>
            <a:ext cx="74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Head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0FA313-E5EC-0EC0-3504-600140480E0E}"/>
              </a:ext>
            </a:extLst>
          </p:cNvPr>
          <p:cNvCxnSpPr/>
          <p:nvPr/>
        </p:nvCxnSpPr>
        <p:spPr>
          <a:xfrm>
            <a:off x="7715892" y="2229492"/>
            <a:ext cx="0" cy="5650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5963FB0-48F7-161C-B6D2-9D89BD15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59941"/>
            <a:ext cx="8001000" cy="323331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0A42D76-D501-96D5-524A-0EEB2A65DF28}"/>
              </a:ext>
            </a:extLst>
          </p:cNvPr>
          <p:cNvSpPr txBox="1"/>
          <p:nvPr/>
        </p:nvSpPr>
        <p:spPr>
          <a:xfrm>
            <a:off x="7715892" y="3001724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Head: Conv. Layer -&gt; FC, Anchor Boxes,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Dimension Clusters,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Direct Location Prediction,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Loss Function</a:t>
            </a:r>
          </a:p>
        </p:txBody>
      </p:sp>
    </p:spTree>
    <p:extLst>
      <p:ext uri="{BB962C8B-B14F-4D97-AF65-F5344CB8AC3E}">
        <p14:creationId xmlns:p14="http://schemas.microsoft.com/office/powerpoint/2010/main" val="2605643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YOLOv2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9C3E63-7D87-DF05-EE84-9040F5DC0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4" y="1949885"/>
            <a:ext cx="4888967" cy="28156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AECCD5-08E5-FD6E-2E57-8DB5BBEB2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121684"/>
            <a:ext cx="5705517" cy="26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00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YOLOv2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10496" y="934080"/>
            <a:ext cx="440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Anchor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2D7491-83FF-3BD9-BF89-D285D9D9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00" y="1410095"/>
            <a:ext cx="3559837" cy="26170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E78EF44-C786-5ACC-9ADE-D28F6BB6A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5" y="1487199"/>
            <a:ext cx="3559838" cy="252085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6CE0FE5-85AC-1811-3AAF-9FE996DBC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987"/>
          <a:stretch/>
        </p:blipFill>
        <p:spPr>
          <a:xfrm>
            <a:off x="1853085" y="4893328"/>
            <a:ext cx="3797945" cy="88658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C0DA0CA-F89C-C171-4661-64E4DEFBBD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799" t="56705" r="-1"/>
          <a:stretch/>
        </p:blipFill>
        <p:spPr>
          <a:xfrm>
            <a:off x="6272905" y="4924612"/>
            <a:ext cx="3904250" cy="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07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YOLOv2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10496" y="934080"/>
            <a:ext cx="440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Anchor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ACD8C3-6C29-3E27-ED50-264B0C53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21" y="1650782"/>
            <a:ext cx="6234028" cy="35564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518C2D-81E9-0C00-3355-E53CDB131097}"/>
              </a:ext>
            </a:extLst>
          </p:cNvPr>
          <p:cNvSpPr txBox="1"/>
          <p:nvPr/>
        </p:nvSpPr>
        <p:spPr>
          <a:xfrm>
            <a:off x="4385333" y="536992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Dimension Cluster</a:t>
            </a:r>
          </a:p>
        </p:txBody>
      </p:sp>
    </p:spTree>
    <p:extLst>
      <p:ext uri="{BB962C8B-B14F-4D97-AF65-F5344CB8AC3E}">
        <p14:creationId xmlns:p14="http://schemas.microsoft.com/office/powerpoint/2010/main" val="2051072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YOLOv2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10496" y="934080"/>
            <a:ext cx="440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Anchor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BA5C131-CEFD-ECAE-7A54-F4A96609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" y="1568879"/>
            <a:ext cx="3306075" cy="26670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683ED2-7D7A-A7A4-97BE-A5C06F537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724" y="1303411"/>
            <a:ext cx="7286780" cy="390910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779D9F2-4284-307D-8325-DFAE4A6188F0}"/>
              </a:ext>
            </a:extLst>
          </p:cNvPr>
          <p:cNvSpPr/>
          <p:nvPr/>
        </p:nvSpPr>
        <p:spPr>
          <a:xfrm>
            <a:off x="7711440" y="3946368"/>
            <a:ext cx="1958340" cy="5791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D40AB7B-7425-E830-DE86-46152F9EB852}"/>
                  </a:ext>
                </a:extLst>
              </p:cNvPr>
              <p:cNvSpPr txBox="1"/>
              <p:nvPr/>
            </p:nvSpPr>
            <p:spPr>
              <a:xfrm>
                <a:off x="-490146" y="5289121"/>
                <a:ext cx="4406717" cy="410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𝐼𝑂𝑈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truth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k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D40AB7B-7425-E830-DE86-46152F9EB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146" y="5289121"/>
                <a:ext cx="4406717" cy="410177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AA746278-6D88-855F-AEEF-CF2CA30B9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295" y="4824737"/>
            <a:ext cx="1336276" cy="1338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7DCBD22-128C-F3FF-A1E7-6CBA12319512}"/>
                  </a:ext>
                </a:extLst>
              </p:cNvPr>
              <p:cNvSpPr txBox="1"/>
              <p:nvPr/>
            </p:nvSpPr>
            <p:spPr>
              <a:xfrm>
                <a:off x="3434807" y="5306234"/>
                <a:ext cx="4406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nchor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ma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x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𝐼𝑂𝑈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𝐵𝐵𝑜𝑥</m:t>
                      </m:r>
                    </m:oMath>
                  </m:oMathPara>
                </a14:m>
                <a:endParaRPr lang="en-US" altLang="zh-C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7DCBD22-128C-F3FF-A1E7-6CBA12319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807" y="5306234"/>
                <a:ext cx="44067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5651AFDD-A8D1-72EB-2ECB-8F728179E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871" y="1020616"/>
            <a:ext cx="1690700" cy="6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8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7744225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Reference-YOLOv2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765438" y="1429940"/>
            <a:ext cx="10356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3.1 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系列理论合集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(YOLOv1~v3)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https://www.bilibili.com/video/BV1yi4y1g7ro?p=2&amp;vd_source=9ea40c1ac510f1e604555a3c8278ff94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【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精读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AI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论文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】YOLO V2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目标检测算法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https://www.bilibili.com/video/BV1Q64y1s74K/?spm_id_from=333.999.0.0&amp;vd_source=9ea40c1ac510f1e604555a3c8278ff94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【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目标检测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-YOLO】YOLO v2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总结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https://blog.csdn.net/hymn1993/article/details/123040206</a:t>
            </a:r>
          </a:p>
        </p:txBody>
      </p:sp>
    </p:spTree>
    <p:extLst>
      <p:ext uri="{BB962C8B-B14F-4D97-AF65-F5344CB8AC3E}">
        <p14:creationId xmlns:p14="http://schemas.microsoft.com/office/powerpoint/2010/main" val="1380071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DCB69-364D-C479-DDE9-8C4235CE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4" y="1636079"/>
            <a:ext cx="5336556" cy="32810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472747" y="1827074"/>
            <a:ext cx="44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Innovation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Network Structure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Multi-Scale</a:t>
            </a:r>
          </a:p>
        </p:txBody>
      </p:sp>
    </p:spTree>
    <p:extLst>
      <p:ext uri="{BB962C8B-B14F-4D97-AF65-F5344CB8AC3E}">
        <p14:creationId xmlns:p14="http://schemas.microsoft.com/office/powerpoint/2010/main" val="245786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Data Augmentation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7A6761-091C-E386-94FB-CE865AAC293B}"/>
              </a:ext>
            </a:extLst>
          </p:cNvPr>
          <p:cNvSpPr txBox="1"/>
          <p:nvPr/>
        </p:nvSpPr>
        <p:spPr>
          <a:xfrm>
            <a:off x="610496" y="153421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Backbone: DarkNet-53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E193EA0-6BCC-70BF-5282-F3DC8289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66" y="934080"/>
            <a:ext cx="5537284" cy="54721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98B67D0-643B-8834-07DD-2B4FD767ED7A}"/>
              </a:ext>
            </a:extLst>
          </p:cNvPr>
          <p:cNvSpPr txBox="1"/>
          <p:nvPr/>
        </p:nvSpPr>
        <p:spPr>
          <a:xfrm>
            <a:off x="610496" y="213434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Neck: FPN + SPP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2B6051C-45C9-0F3D-6E7F-4460AAE6E527}"/>
              </a:ext>
            </a:extLst>
          </p:cNvPr>
          <p:cNvSpPr txBox="1"/>
          <p:nvPr/>
        </p:nvSpPr>
        <p:spPr>
          <a:xfrm>
            <a:off x="610496" y="2705472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Head: Logistic Classifiers,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           Loss Function </a:t>
            </a:r>
          </a:p>
        </p:txBody>
      </p:sp>
    </p:spTree>
    <p:extLst>
      <p:ext uri="{BB962C8B-B14F-4D97-AF65-F5344CB8AC3E}">
        <p14:creationId xmlns:p14="http://schemas.microsoft.com/office/powerpoint/2010/main" val="344723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B97421-19A2-61A5-FA58-A06D3A11C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指标分析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3224618-1865-D15C-DE25-A8B76591A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05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FA525-864A-D626-9EA0-34DF0510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24" y="1226591"/>
            <a:ext cx="8082168" cy="46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27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B9D1A6-FBF1-A854-5251-8A36432D9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65" y="1301255"/>
            <a:ext cx="10476265" cy="46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2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B3D7DA-A9B3-202E-5087-021F7F9C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4" y="1329458"/>
            <a:ext cx="5031239" cy="24095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4AF5DF-50DB-89CA-62FB-4CD069B9DB79}"/>
              </a:ext>
            </a:extLst>
          </p:cNvPr>
          <p:cNvSpPr txBox="1"/>
          <p:nvPr/>
        </p:nvSpPr>
        <p:spPr>
          <a:xfrm>
            <a:off x="505923" y="82739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IoU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Loss -&gt;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GIoU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Loss -&gt;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DIoU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Loss -&gt; 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CIoU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Loss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A91A52-74B9-06ED-9DE3-B6F5CE768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84" y="4050378"/>
            <a:ext cx="5085944" cy="22847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A204D0-8E39-D7C6-0F7F-5F8581F39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16" y="5228839"/>
            <a:ext cx="2111715" cy="11246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C6BD70-131E-FCBC-29EA-81190189C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329458"/>
            <a:ext cx="5782677" cy="26446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9C88D57-9B7F-BB77-51F8-FE053ECC4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323" y="1364627"/>
            <a:ext cx="5559853" cy="26446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D8B6DB-D232-120B-A0CC-963D8C315D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5324" y="4106852"/>
            <a:ext cx="5212091" cy="236879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A7FD3A5-7DD3-57A3-C94F-B3BEFC80F47C}"/>
              </a:ext>
            </a:extLst>
          </p:cNvPr>
          <p:cNvSpPr/>
          <p:nvPr/>
        </p:nvSpPr>
        <p:spPr>
          <a:xfrm>
            <a:off x="505923" y="928549"/>
            <a:ext cx="11180154" cy="568856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EAC4BAD-26CA-6D95-267E-F282BA15B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560" y="1762113"/>
            <a:ext cx="7362879" cy="333377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C114E0B-6B04-FDF3-7E39-CE0DE752D3BE}"/>
              </a:ext>
            </a:extLst>
          </p:cNvPr>
          <p:cNvSpPr txBox="1"/>
          <p:nvPr/>
        </p:nvSpPr>
        <p:spPr>
          <a:xfrm>
            <a:off x="2382442" y="5346165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GT -&gt; Anchor -&gt; </a:t>
            </a:r>
            <a:r>
              <a:rPr lang="en-US" altLang="zh-CN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BBox</a:t>
            </a:r>
            <a:endParaRPr lang="en-US" altLang="zh-CN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C232F14-6AC0-70DD-14AB-69013C143D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4360" y="1351369"/>
            <a:ext cx="7394604" cy="39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3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254D3-01C1-4F1E-998C-7453A895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70" y="1679070"/>
            <a:ext cx="5817937" cy="3010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33C866-CEAC-9564-A315-2612C31C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415" y="1597009"/>
            <a:ext cx="5446477" cy="283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9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7744225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Reference-YOLOv3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765438" y="1429940"/>
            <a:ext cx="10356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3.1 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系列理论合集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(YOLOv1~v3)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https://www.bilibili.com/video/BV1yi4y1g7ro?p=2&amp;vd_source=9ea40c1ac510f1e604555a3c8278ff94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【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精读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AI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论文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】YOLO V3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目标检测（附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YOLOV3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代码复现）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https://www.bilibili.com/video/BV1Vg411V7bJ/?spm_id_from=333.999.0.0&amp;vd_source=9ea40c1ac510f1e604555a3c8278ff94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算法全家桶！同济博士带你把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YOLOV1/V2/V3/V4/V5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目标检测算法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8"/>
              </a:rPr>
              <a:t>https://www.bilibili.com/video/BV1Fv4y1c7k7?p=19&amp;vd_source=9ea40c1ac510f1e604555a3c8278ff94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 v3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采用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focal_loss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效果看法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https://blog.csdn.net/qq_34795071/article/details/89536836</a:t>
            </a:r>
          </a:p>
        </p:txBody>
      </p:sp>
    </p:spTree>
    <p:extLst>
      <p:ext uri="{BB962C8B-B14F-4D97-AF65-F5344CB8AC3E}">
        <p14:creationId xmlns:p14="http://schemas.microsoft.com/office/powerpoint/2010/main" val="257871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YOLOv4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DCB69-364D-C479-DDE9-8C4235CE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4" y="1636079"/>
            <a:ext cx="5336556" cy="32810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472747" y="1827074"/>
            <a:ext cx="52503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Innovation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Network Structure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CSPDarknet53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SPP, PAN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Optimizing Strategy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Eliminate grid sensitivity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Mosaic data augmentation</a:t>
            </a:r>
          </a:p>
          <a:p>
            <a:pPr marL="742950" lvl="1" indent="-285750">
              <a:buFontTx/>
              <a:buChar char="-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IoU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threshold (match positive samples) </a:t>
            </a:r>
          </a:p>
          <a:p>
            <a:pPr marL="742950" lvl="1" indent="-285750">
              <a:buFontTx/>
              <a:buChar char="-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Optimizered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Anchors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CIOU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1E0D19-9396-0197-DDEE-638BA9D3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747" y="963827"/>
            <a:ext cx="4697761" cy="56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51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7BA7D7-7BB5-00DF-9703-C62D3E9A7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32" y="1066791"/>
            <a:ext cx="6858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YOLOv4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Mosaic,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CutMix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7A6761-091C-E386-94FB-CE865AAC293B}"/>
              </a:ext>
            </a:extLst>
          </p:cNvPr>
          <p:cNvSpPr txBox="1"/>
          <p:nvPr/>
        </p:nvSpPr>
        <p:spPr>
          <a:xfrm>
            <a:off x="610496" y="153421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Backbone: CSPDarkNet53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8B67D0-643B-8834-07DD-2B4FD767ED7A}"/>
              </a:ext>
            </a:extLst>
          </p:cNvPr>
          <p:cNvSpPr txBox="1"/>
          <p:nvPr/>
        </p:nvSpPr>
        <p:spPr>
          <a:xfrm>
            <a:off x="610496" y="213434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Neck:  SPP + PAN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2B6051C-45C9-0F3D-6E7F-4460AAE6E527}"/>
              </a:ext>
            </a:extLst>
          </p:cNvPr>
          <p:cNvSpPr txBox="1"/>
          <p:nvPr/>
        </p:nvSpPr>
        <p:spPr>
          <a:xfrm>
            <a:off x="610496" y="267646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Head: YOLOv3Head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A35E5C-5251-5C75-DD94-49568EB6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23" y="3429000"/>
            <a:ext cx="2146568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28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YOLOv4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705F16-CF95-2B3B-43C2-0D9BF4EE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10" y="1349137"/>
            <a:ext cx="3306075" cy="26670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978E13-71F0-2795-EDCC-3B80A5088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88" y="4016186"/>
            <a:ext cx="2634587" cy="249525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AD8E97-AEA0-926D-F35B-10306C8BD60D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Eliminate grid sensitivity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17B83B-CE5E-F766-D744-5A66B73C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63" y="1719182"/>
            <a:ext cx="7340178" cy="31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95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YOLOv4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AD8E97-AEA0-926D-F35B-10306C8BD60D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IoU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threshold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0CC3FE-2DF7-8BBB-E0AB-F12BF611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5" y="1816712"/>
            <a:ext cx="6354488" cy="3529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1929A6-9ADE-3548-2B6E-8BA19F2ED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93" t="10204"/>
          <a:stretch/>
        </p:blipFill>
        <p:spPr>
          <a:xfrm>
            <a:off x="6851197" y="2194065"/>
            <a:ext cx="4723928" cy="324999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B7B6C2-C6D2-26FE-54B9-CF76410F1A29}"/>
              </a:ext>
            </a:extLst>
          </p:cNvPr>
          <p:cNvSpPr txBox="1"/>
          <p:nvPr/>
        </p:nvSpPr>
        <p:spPr>
          <a:xfrm>
            <a:off x="3297459" y="5354108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YOLOv3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54B0E6-0633-CDF2-E3FE-0C4A27578596}"/>
              </a:ext>
            </a:extLst>
          </p:cNvPr>
          <p:cNvSpPr txBox="1"/>
          <p:nvPr/>
        </p:nvSpPr>
        <p:spPr>
          <a:xfrm>
            <a:off x="7574160" y="5346087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YOLOv4</a:t>
            </a:r>
          </a:p>
        </p:txBody>
      </p:sp>
    </p:spTree>
    <p:extLst>
      <p:ext uri="{BB962C8B-B14F-4D97-AF65-F5344CB8AC3E}">
        <p14:creationId xmlns:p14="http://schemas.microsoft.com/office/powerpoint/2010/main" val="140697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7744225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Reference-YOLOv4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765438" y="1429940"/>
            <a:ext cx="10356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YOLOv4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网络详解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https://www.bilibili.com/video/BV1NF41147So/?spm_id_from=333.337.search-card.all.click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4.1 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入门教程：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YOLOv4(1)-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浅析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YOLOv4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https://zhuanlan.zhihu.com/p/454472695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系列学习笔记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----yolov4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（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SPP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原理）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https://blog.csdn.net/YOULANSHENGMENG/article/details/121909125</a:t>
            </a:r>
          </a:p>
        </p:txBody>
      </p:sp>
    </p:spTree>
    <p:extLst>
      <p:ext uri="{BB962C8B-B14F-4D97-AF65-F5344CB8AC3E}">
        <p14:creationId xmlns:p14="http://schemas.microsoft.com/office/powerpoint/2010/main" val="193747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指标分析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FC6F41-49EC-F5A6-01C3-F1D36D19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96" y="1252010"/>
            <a:ext cx="4067205" cy="23622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4B902B-6128-A9EC-39A0-D6EEF3F40E17}"/>
              </a:ext>
            </a:extLst>
          </p:cNvPr>
          <p:cNvSpPr/>
          <p:nvPr/>
        </p:nvSpPr>
        <p:spPr>
          <a:xfrm>
            <a:off x="4019739" y="1837853"/>
            <a:ext cx="253497" cy="143044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6D7A88-A020-D883-8379-D7686ADB9181}"/>
              </a:ext>
            </a:extLst>
          </p:cNvPr>
          <p:cNvSpPr txBox="1"/>
          <p:nvPr/>
        </p:nvSpPr>
        <p:spPr>
          <a:xfrm>
            <a:off x="1198277" y="4015404"/>
            <a:ext cx="3227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mAP(mean Average Precision)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mAP -&gt; AP -&gt; Precision - Recall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DE44F4-BFAC-6EB8-C7F7-483213994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15404"/>
            <a:ext cx="4853300" cy="19267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D4CF46-45DA-BF06-E69D-08012B0A1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484" y="1252010"/>
            <a:ext cx="5048816" cy="23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38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YOLOv5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DCB69-364D-C479-DDE9-8C4235CE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4" y="1636079"/>
            <a:ext cx="5336556" cy="32810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472747" y="1827074"/>
            <a:ext cx="5250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Innovation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Network Structure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Data Augmentation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Optimizing Strategy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Loss Function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Eliminate Grid Sensitivity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Build Targets</a:t>
            </a:r>
          </a:p>
        </p:txBody>
      </p:sp>
    </p:spTree>
    <p:extLst>
      <p:ext uri="{BB962C8B-B14F-4D97-AF65-F5344CB8AC3E}">
        <p14:creationId xmlns:p14="http://schemas.microsoft.com/office/powerpoint/2010/main" val="1724142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YOLOv5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10496" y="1139547"/>
            <a:ext cx="650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Data Augmentation,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            Letterbox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7A6761-091C-E386-94FB-CE865AAC293B}"/>
              </a:ext>
            </a:extLst>
          </p:cNvPr>
          <p:cNvSpPr txBox="1"/>
          <p:nvPr/>
        </p:nvSpPr>
        <p:spPr>
          <a:xfrm>
            <a:off x="2291592" y="516987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Backbone: New CSPDarkNet53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8B67D0-643B-8834-07DD-2B4FD767ED7A}"/>
              </a:ext>
            </a:extLst>
          </p:cNvPr>
          <p:cNvSpPr txBox="1"/>
          <p:nvPr/>
        </p:nvSpPr>
        <p:spPr>
          <a:xfrm>
            <a:off x="6743421" y="5171851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Neck:  SPPF + New CSP-PAN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2B6051C-45C9-0F3D-6E7F-4460AAE6E527}"/>
              </a:ext>
            </a:extLst>
          </p:cNvPr>
          <p:cNvSpPr txBox="1"/>
          <p:nvPr/>
        </p:nvSpPr>
        <p:spPr>
          <a:xfrm>
            <a:off x="9502033" y="167959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Head: YOLOv3 Head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5E7715-7BD2-2473-3B38-8B711B05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96" y="2076336"/>
            <a:ext cx="10595782" cy="298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C3C37C-0FDE-F40F-B0D2-41CF257CD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307" y="1015006"/>
            <a:ext cx="2338282" cy="9492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5B70B1-0480-FDB4-6DEF-67F08F952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26" y="5057779"/>
            <a:ext cx="2986109" cy="15097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61A5AF-35F5-7E25-D880-A692D7985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361" y="2403832"/>
            <a:ext cx="3603809" cy="27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YOLOv5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E36442-4CE0-F47C-27CB-F284055A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104" y="1201238"/>
            <a:ext cx="7801800" cy="3578314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699BADC-4148-4F7C-096C-FABC2F474B3B}"/>
              </a:ext>
            </a:extLst>
          </p:cNvPr>
          <p:cNvCxnSpPr/>
          <p:nvPr/>
        </p:nvCxnSpPr>
        <p:spPr>
          <a:xfrm>
            <a:off x="1777600" y="2804845"/>
            <a:ext cx="649326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CD208D8F-95B1-6753-6FD5-A5C28723C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600" y="5103322"/>
            <a:ext cx="4678694" cy="110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0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YOLOv5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42243" y="3230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705F16-CF95-2B3B-43C2-0D9BF4EE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53" y="1303412"/>
            <a:ext cx="3306075" cy="26670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978E13-71F0-2795-EDCC-3B80A5088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731" y="3970461"/>
            <a:ext cx="2634587" cy="249525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AD8E97-AEA0-926D-F35B-10306C8BD60D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Eliminate grid sensitivity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17B83B-CE5E-F766-D744-5A66B73C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806" y="1673458"/>
            <a:ext cx="5510448" cy="23383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B23A49-9962-4078-C244-556A45CBF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462" y="4084747"/>
            <a:ext cx="4986711" cy="22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7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YOLOv5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42243" y="3230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AD8E97-AEA0-926D-F35B-10306C8BD60D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Match positive samples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AA8614-1E80-C03C-C46D-109C6DB8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15" y="1766288"/>
            <a:ext cx="9826041" cy="35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22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7744225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Reference-YOLOv5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765438" y="1429940"/>
            <a:ext cx="10356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YOLOv5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网络详解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https://www.bilibili.com/video/BV1T3411p7zR/?spm_id_from=333.337.search-card.all.click&amp;vd_source=9ea40c1ac510f1e604555a3c8278ff94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深入浅出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系列之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Yolov5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核心基础知识完整讲解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https://zhuanlan.zhihu.com/p/172121380</a:t>
            </a:r>
          </a:p>
        </p:txBody>
      </p:sp>
    </p:spTree>
    <p:extLst>
      <p:ext uri="{BB962C8B-B14F-4D97-AF65-F5344CB8AC3E}">
        <p14:creationId xmlns:p14="http://schemas.microsoft.com/office/powerpoint/2010/main" val="1180801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YOLOX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DCB69-364D-C479-DDE9-8C4235CE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4" y="1636079"/>
            <a:ext cx="5336556" cy="32810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472747" y="1827074"/>
            <a:ext cx="5250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Innovation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Anchor-Free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Decoupled Detection Head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Advanced Label Assigning Strategy(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SimOTA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2074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DE466AB5-FE34-A2E9-4860-9BC66EC92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31" y="1011309"/>
            <a:ext cx="7464992" cy="56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YOLOX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10496" y="1139547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Strong Augmentation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7A6761-091C-E386-94FB-CE865AAC293B}"/>
              </a:ext>
            </a:extLst>
          </p:cNvPr>
          <p:cNvSpPr txBox="1"/>
          <p:nvPr/>
        </p:nvSpPr>
        <p:spPr>
          <a:xfrm>
            <a:off x="610496" y="290726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Backbone: CSPDarkNet53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8B67D0-643B-8834-07DD-2B4FD767ED7A}"/>
              </a:ext>
            </a:extLst>
          </p:cNvPr>
          <p:cNvSpPr txBox="1"/>
          <p:nvPr/>
        </p:nvSpPr>
        <p:spPr>
          <a:xfrm>
            <a:off x="5089133" y="584809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Neck: FPN+PAN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2B6051C-45C9-0F3D-6E7F-4460AAE6E527}"/>
              </a:ext>
            </a:extLst>
          </p:cNvPr>
          <p:cNvSpPr txBox="1"/>
          <p:nvPr/>
        </p:nvSpPr>
        <p:spPr>
          <a:xfrm>
            <a:off x="9700517" y="205936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Head: Decoupled Head</a:t>
            </a:r>
          </a:p>
        </p:txBody>
      </p:sp>
    </p:spTree>
    <p:extLst>
      <p:ext uri="{BB962C8B-B14F-4D97-AF65-F5344CB8AC3E}">
        <p14:creationId xmlns:p14="http://schemas.microsoft.com/office/powerpoint/2010/main" val="1038443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YOLOX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1B49FD-1B71-0766-73DD-11536C04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956" y="1821029"/>
            <a:ext cx="6048419" cy="3462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658919D-759A-9A4B-1FC7-F1757349C8F7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Decoupled Head</a:t>
            </a:r>
          </a:p>
        </p:txBody>
      </p:sp>
    </p:spTree>
    <p:extLst>
      <p:ext uri="{BB962C8B-B14F-4D97-AF65-F5344CB8AC3E}">
        <p14:creationId xmlns:p14="http://schemas.microsoft.com/office/powerpoint/2010/main" val="2001730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YOLOX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58919D-759A-9A4B-1FC7-F1757349C8F7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Anchor-Free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C46F4B-D8A1-6F72-F616-085C6953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55" y="1688293"/>
            <a:ext cx="5353089" cy="34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52080DC-C907-5A55-5380-6098F07F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40" y="1288240"/>
            <a:ext cx="3290912" cy="42815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指标分析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A459D8-EABA-8BBE-FFF2-97DEADFEC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112" y="1557755"/>
            <a:ext cx="1643075" cy="11287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A2DFBA6-BE1C-79BC-118A-DA7A2D0BE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29" y="1557755"/>
            <a:ext cx="4972086" cy="312898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B38B177-BB4C-DE33-13CC-9DE7BA35154B}"/>
              </a:ext>
            </a:extLst>
          </p:cNvPr>
          <p:cNvSpPr/>
          <p:nvPr/>
        </p:nvSpPr>
        <p:spPr>
          <a:xfrm>
            <a:off x="6421348" y="5167901"/>
            <a:ext cx="195209" cy="164387"/>
          </a:xfrm>
          <a:prstGeom prst="rect">
            <a:avLst/>
          </a:prstGeom>
          <a:noFill/>
          <a:ln w="38100">
            <a:solidFill>
              <a:srgbClr val="8DB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48822A-B39D-2159-6AD2-1BCCB1C656ED}"/>
              </a:ext>
            </a:extLst>
          </p:cNvPr>
          <p:cNvSpPr/>
          <p:nvPr/>
        </p:nvSpPr>
        <p:spPr>
          <a:xfrm>
            <a:off x="8104251" y="5167901"/>
            <a:ext cx="195209" cy="164387"/>
          </a:xfrm>
          <a:prstGeom prst="rect">
            <a:avLst/>
          </a:prstGeom>
          <a:noFill/>
          <a:ln w="38100">
            <a:solidFill>
              <a:srgbClr val="6DD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AFE0507-12E5-251E-4A53-190C009EE6E1}"/>
              </a:ext>
            </a:extLst>
          </p:cNvPr>
          <p:cNvSpPr/>
          <p:nvPr/>
        </p:nvSpPr>
        <p:spPr>
          <a:xfrm>
            <a:off x="9857663" y="5167900"/>
            <a:ext cx="195209" cy="164387"/>
          </a:xfrm>
          <a:prstGeom prst="rect">
            <a:avLst/>
          </a:prstGeom>
          <a:noFill/>
          <a:ln w="38100">
            <a:solidFill>
              <a:srgbClr val="C83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B823C8-C95F-5A69-7222-AAF6C2AD2BD5}"/>
              </a:ext>
            </a:extLst>
          </p:cNvPr>
          <p:cNvSpPr txBox="1"/>
          <p:nvPr/>
        </p:nvSpPr>
        <p:spPr>
          <a:xfrm>
            <a:off x="6842077" y="50654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真实框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F5E885E-5967-0CB1-662C-55BBFA673016}"/>
              </a:ext>
            </a:extLst>
          </p:cNvPr>
          <p:cNvSpPr txBox="1"/>
          <p:nvPr/>
        </p:nvSpPr>
        <p:spPr>
          <a:xfrm>
            <a:off x="8530374" y="506542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预测框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正样本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5319D1-63A3-9993-3FF9-91683CADAF46}"/>
              </a:ext>
            </a:extLst>
          </p:cNvPr>
          <p:cNvSpPr txBox="1"/>
          <p:nvPr/>
        </p:nvSpPr>
        <p:spPr>
          <a:xfrm>
            <a:off x="10278392" y="506542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预测框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负样本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0B2F0E7-9127-C71D-C080-AD4AC0DE7842}"/>
              </a:ext>
            </a:extLst>
          </p:cNvPr>
          <p:cNvSpPr txBox="1"/>
          <p:nvPr/>
        </p:nvSpPr>
        <p:spPr>
          <a:xfrm>
            <a:off x="2948799" y="3619757"/>
            <a:ext cx="30426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Precision = 2 / (2 + 2)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1 / 2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Recall = 2 / (2 + 1) = 2/ 3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6BD489B-F49E-77EC-0D0B-EFE263D38F28}"/>
              </a:ext>
            </a:extLst>
          </p:cNvPr>
          <p:cNvSpPr txBox="1"/>
          <p:nvPr/>
        </p:nvSpPr>
        <p:spPr>
          <a:xfrm>
            <a:off x="4633187" y="193744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&gt; 0.5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B7966A-D164-F5FB-DFF4-8EEA5C096D01}"/>
              </a:ext>
            </a:extLst>
          </p:cNvPr>
          <p:cNvSpPr txBox="1"/>
          <p:nvPr/>
        </p:nvSpPr>
        <p:spPr>
          <a:xfrm>
            <a:off x="6489527" y="582479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ground truth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BC0C37B-08F7-10B7-6749-3EA17089C796}"/>
              </a:ext>
            </a:extLst>
          </p:cNvPr>
          <p:cNvSpPr txBox="1"/>
          <p:nvPr/>
        </p:nvSpPr>
        <p:spPr>
          <a:xfrm>
            <a:off x="9197867" y="582479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prediction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631D98D-48AA-0838-D68C-D714184BB544}"/>
              </a:ext>
            </a:extLst>
          </p:cNvPr>
          <p:cNvSpPr txBox="1"/>
          <p:nvPr/>
        </p:nvSpPr>
        <p:spPr>
          <a:xfrm>
            <a:off x="2990112" y="4696095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Confidence ? </a:t>
            </a:r>
          </a:p>
        </p:txBody>
      </p:sp>
    </p:spTree>
    <p:extLst>
      <p:ext uri="{BB962C8B-B14F-4D97-AF65-F5344CB8AC3E}">
        <p14:creationId xmlns:p14="http://schemas.microsoft.com/office/powerpoint/2010/main" val="553530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YOLOX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58919D-759A-9A4B-1FC7-F1757349C8F7}"/>
              </a:ext>
            </a:extLst>
          </p:cNvPr>
          <p:cNvSpPr txBox="1"/>
          <p:nvPr/>
        </p:nvSpPr>
        <p:spPr>
          <a:xfrm>
            <a:off x="610496" y="934080"/>
            <a:ext cx="650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Loss Function &amp;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SimOTA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03034F-4A70-96B7-127A-9D883C6E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" y="1594382"/>
            <a:ext cx="6257971" cy="30527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0361B0-6E3D-91E6-CF3E-F29E0635C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585" y="3242613"/>
            <a:ext cx="6467522" cy="26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91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3" y="240890"/>
            <a:ext cx="7744225" cy="58650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Reference-YOLOX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765438" y="1429940"/>
            <a:ext cx="10356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YOLOX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https://www.bilibili.com/video/BV1JW4y1k76c/?spm_id_from=333.337.search-card.all.click&amp;vd_source=9ea40c1ac510f1e604555a3c8278ff94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最优传输简介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https://zhuanlan.zhihu.com/p/458312488</a:t>
            </a:r>
          </a:p>
        </p:txBody>
      </p:sp>
    </p:spTree>
    <p:extLst>
      <p:ext uri="{BB962C8B-B14F-4D97-AF65-F5344CB8AC3E}">
        <p14:creationId xmlns:p14="http://schemas.microsoft.com/office/powerpoint/2010/main" val="325974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YOLO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D6585-05C7-6460-AF74-4839EE5D2590}"/>
              </a:ext>
            </a:extLst>
          </p:cNvPr>
          <p:cNvSpPr txBox="1"/>
          <p:nvPr/>
        </p:nvSpPr>
        <p:spPr>
          <a:xfrm>
            <a:off x="6472747" y="1827074"/>
            <a:ext cx="52503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Some Omissions: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Activation function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Training &amp; Predicting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Tricks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Mathematical Derivation</a:t>
            </a:r>
          </a:p>
          <a:p>
            <a:pPr marL="285750" indent="-285750">
              <a:buFontTx/>
              <a:buChar char="-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SimOTA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Next-Phase of Study: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Code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CF1B1E-F204-564C-5764-F350CEFC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4" y="1636079"/>
            <a:ext cx="5336556" cy="32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57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AD1873-BA1C-EF95-C1B2-C51CAC8B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41" y="1322923"/>
            <a:ext cx="7540988" cy="35795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指标分析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631D98D-48AA-0838-D68C-D714184BB544}"/>
              </a:ext>
            </a:extLst>
          </p:cNvPr>
          <p:cNvSpPr txBox="1"/>
          <p:nvPr/>
        </p:nvSpPr>
        <p:spPr>
          <a:xfrm>
            <a:off x="740072" y="5165745"/>
            <a:ext cx="515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- Confidence + IOU -&gt; positive or negative samples 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9915032-5962-7640-F20D-C707CCEE63B4}"/>
              </a:ext>
            </a:extLst>
          </p:cNvPr>
          <p:cNvCxnSpPr>
            <a:cxnSpLocks/>
          </p:cNvCxnSpPr>
          <p:nvPr/>
        </p:nvCxnSpPr>
        <p:spPr>
          <a:xfrm>
            <a:off x="505923" y="4130211"/>
            <a:ext cx="42715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EC3663F-2F13-35BC-2818-00F3E5A9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19" y="2483091"/>
            <a:ext cx="2872158" cy="268265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DF4BCD3-2095-8AA1-70D3-230256DB665E}"/>
              </a:ext>
            </a:extLst>
          </p:cNvPr>
          <p:cNvSpPr txBox="1"/>
          <p:nvPr/>
        </p:nvSpPr>
        <p:spPr>
          <a:xfrm>
            <a:off x="740071" y="5613719"/>
            <a:ext cx="403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- Confidence &gt; 0.66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-&gt; P IOU &gt; 0.5 -&gt; T</a:t>
            </a:r>
          </a:p>
        </p:txBody>
      </p:sp>
    </p:spTree>
    <p:extLst>
      <p:ext uri="{BB962C8B-B14F-4D97-AF65-F5344CB8AC3E}">
        <p14:creationId xmlns:p14="http://schemas.microsoft.com/office/powerpoint/2010/main" val="167355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指标分析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19EC43-5D9C-7836-56DA-E3A9D2E5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67" y="1760989"/>
            <a:ext cx="4619571" cy="3336021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786A53-4C5B-749F-B97F-F461DA51ECA6}"/>
              </a:ext>
            </a:extLst>
          </p:cNvPr>
          <p:cNvCxnSpPr/>
          <p:nvPr/>
        </p:nvCxnSpPr>
        <p:spPr>
          <a:xfrm flipV="1">
            <a:off x="3760341" y="2824933"/>
            <a:ext cx="0" cy="180825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338924D-721E-EB88-2B7E-5E13F783B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24933"/>
            <a:ext cx="4585539" cy="10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62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FA153-E340-F741-7EA5-E22487F3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指标分析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786A53-4C5B-749F-B97F-F461DA51ECA6}"/>
              </a:ext>
            </a:extLst>
          </p:cNvPr>
          <p:cNvCxnSpPr/>
          <p:nvPr/>
        </p:nvCxnSpPr>
        <p:spPr>
          <a:xfrm flipV="1">
            <a:off x="3380197" y="2702103"/>
            <a:ext cx="0" cy="180825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>
            <a:extLst>
              <a:ext uri="{FF2B5EF4-FFF2-40B4-BE49-F238E27FC236}">
                <a16:creationId xmlns:a16="http://schemas.microsoft.com/office/drawing/2014/main" id="{F253F290-8742-41DC-4134-2A06FB7D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4FD17F-8C40-3D62-8D2B-F40D0AA6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83" y="1618576"/>
            <a:ext cx="8269233" cy="392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B97421-19A2-61A5-FA58-A06D3A11C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系列演进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3224618-1865-D15C-DE25-A8B76591A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94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6998</Words>
  <Application>Microsoft Office PowerPoint</Application>
  <PresentationFormat>宽屏</PresentationFormat>
  <Paragraphs>490</Paragraphs>
  <Slides>52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-apple-system</vt:lpstr>
      <vt:lpstr>PingFang SC</vt:lpstr>
      <vt:lpstr>PingFangSC-Regular</vt:lpstr>
      <vt:lpstr>等线</vt:lpstr>
      <vt:lpstr>等线 Light</vt:lpstr>
      <vt:lpstr>华文中宋</vt:lpstr>
      <vt:lpstr>Microsoft YaHei</vt:lpstr>
      <vt:lpstr>Microsoft YaHei</vt:lpstr>
      <vt:lpstr>Arial</vt:lpstr>
      <vt:lpstr>Cambria</vt:lpstr>
      <vt:lpstr>Cambria Math</vt:lpstr>
      <vt:lpstr>Office 主题​​</vt:lpstr>
      <vt:lpstr>YOLO</vt:lpstr>
      <vt:lpstr>YOLO</vt:lpstr>
      <vt:lpstr>指标分析</vt:lpstr>
      <vt:lpstr>指标分析</vt:lpstr>
      <vt:lpstr>指标分析</vt:lpstr>
      <vt:lpstr>指标分析</vt:lpstr>
      <vt:lpstr>指标分析</vt:lpstr>
      <vt:lpstr>指标分析</vt:lpstr>
      <vt:lpstr>系列演进</vt:lpstr>
      <vt:lpstr>系列演进</vt:lpstr>
      <vt:lpstr>YOLOv1</vt:lpstr>
      <vt:lpstr>YOLOv1</vt:lpstr>
      <vt:lpstr>YOLOv1</vt:lpstr>
      <vt:lpstr>YOLOv1</vt:lpstr>
      <vt:lpstr>YOLOv1-training</vt:lpstr>
      <vt:lpstr>YOLOv1-predicting</vt:lpstr>
      <vt:lpstr>YOLOv1-predicting</vt:lpstr>
      <vt:lpstr>YOLOv1-predicting</vt:lpstr>
      <vt:lpstr>YOLOv1</vt:lpstr>
      <vt:lpstr>Reference-YOLOv1</vt:lpstr>
      <vt:lpstr>YOLOv2</vt:lpstr>
      <vt:lpstr>YOLOv2</vt:lpstr>
      <vt:lpstr>YOLOv2</vt:lpstr>
      <vt:lpstr>YOLOv2</vt:lpstr>
      <vt:lpstr>YOLOv2</vt:lpstr>
      <vt:lpstr>YOLOv2</vt:lpstr>
      <vt:lpstr>Reference-YOLOv2</vt:lpstr>
      <vt:lpstr>YOLOv3</vt:lpstr>
      <vt:lpstr>YOLOv3</vt:lpstr>
      <vt:lpstr>YOLOv3</vt:lpstr>
      <vt:lpstr>YOLOv3</vt:lpstr>
      <vt:lpstr>YOLOv3</vt:lpstr>
      <vt:lpstr>YOLOv3</vt:lpstr>
      <vt:lpstr>Reference-YOLOv3</vt:lpstr>
      <vt:lpstr>YOLOv4</vt:lpstr>
      <vt:lpstr>YOLOv4</vt:lpstr>
      <vt:lpstr>YOLOv4</vt:lpstr>
      <vt:lpstr>YOLOv4</vt:lpstr>
      <vt:lpstr>Reference-YOLOv4</vt:lpstr>
      <vt:lpstr>YOLOv5</vt:lpstr>
      <vt:lpstr>YOLOv5</vt:lpstr>
      <vt:lpstr>YOLOv5</vt:lpstr>
      <vt:lpstr>YOLOv5</vt:lpstr>
      <vt:lpstr>YOLOv5</vt:lpstr>
      <vt:lpstr>Reference-YOLOv5</vt:lpstr>
      <vt:lpstr>YOLOX</vt:lpstr>
      <vt:lpstr>YOLOX</vt:lpstr>
      <vt:lpstr>YOLOX</vt:lpstr>
      <vt:lpstr>YOLOX</vt:lpstr>
      <vt:lpstr>YOLOX</vt:lpstr>
      <vt:lpstr>Reference-YOLOX</vt:lpstr>
      <vt:lpstr>YOLO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</dc:title>
  <dc:creator>O365</dc:creator>
  <cp:lastModifiedBy>O365</cp:lastModifiedBy>
  <cp:revision>6</cp:revision>
  <dcterms:created xsi:type="dcterms:W3CDTF">2023-02-23T05:24:48Z</dcterms:created>
  <dcterms:modified xsi:type="dcterms:W3CDTF">2023-02-26T13:45:42Z</dcterms:modified>
</cp:coreProperties>
</file>